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32F487BB-9656-48A4-83F6-AAD73E4CA8A0}" type="datetimeFigureOut">
              <a:rPr lang="is-IS" smtClean="0"/>
              <a:t>29.9.2016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108098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F487BB-9656-48A4-83F6-AAD73E4CA8A0}" type="datetimeFigureOut">
              <a:rPr lang="is-IS" smtClean="0"/>
              <a:t>29.9.2016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33426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F487BB-9656-48A4-83F6-AAD73E4CA8A0}" type="datetimeFigureOut">
              <a:rPr lang="is-IS" smtClean="0"/>
              <a:t>29.9.2016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329846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32F487BB-9656-48A4-83F6-AAD73E4CA8A0}" type="datetimeFigureOut">
              <a:rPr lang="is-IS" smtClean="0"/>
              <a:t>29.9.2016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125838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487BB-9656-48A4-83F6-AAD73E4CA8A0}" type="datetimeFigureOut">
              <a:rPr lang="is-IS" smtClean="0"/>
              <a:t>29.9.2016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287967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32F487BB-9656-48A4-83F6-AAD73E4CA8A0}" type="datetimeFigureOut">
              <a:rPr lang="is-IS" smtClean="0"/>
              <a:t>29.9.2016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387199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32F487BB-9656-48A4-83F6-AAD73E4CA8A0}" type="datetimeFigureOut">
              <a:rPr lang="is-IS" smtClean="0"/>
              <a:t>29.9.2016</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151705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32F487BB-9656-48A4-83F6-AAD73E4CA8A0}" type="datetimeFigureOut">
              <a:rPr lang="is-IS" smtClean="0"/>
              <a:t>29.9.2016</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239976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487BB-9656-48A4-83F6-AAD73E4CA8A0}" type="datetimeFigureOut">
              <a:rPr lang="is-IS" smtClean="0"/>
              <a:t>29.9.2016</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301806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487BB-9656-48A4-83F6-AAD73E4CA8A0}" type="datetimeFigureOut">
              <a:rPr lang="is-IS" smtClean="0"/>
              <a:t>29.9.2016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72674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487BB-9656-48A4-83F6-AAD73E4CA8A0}" type="datetimeFigureOut">
              <a:rPr lang="is-IS" smtClean="0"/>
              <a:t>29.9.2016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2E7ABD56-47BF-424F-BBAF-9A5A4284A6F0}" type="slidenum">
              <a:rPr lang="is-IS" smtClean="0"/>
              <a:t>‹#›</a:t>
            </a:fld>
            <a:endParaRPr lang="is-IS"/>
          </a:p>
        </p:txBody>
      </p:sp>
    </p:spTree>
    <p:extLst>
      <p:ext uri="{BB962C8B-B14F-4D97-AF65-F5344CB8AC3E}">
        <p14:creationId xmlns:p14="http://schemas.microsoft.com/office/powerpoint/2010/main" val="321175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487BB-9656-48A4-83F6-AAD73E4CA8A0}" type="datetimeFigureOut">
              <a:rPr lang="is-IS" smtClean="0"/>
              <a:t>29.9.2016</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ABD56-47BF-424F-BBAF-9A5A4284A6F0}" type="slidenum">
              <a:rPr lang="is-IS" smtClean="0"/>
              <a:t>‹#›</a:t>
            </a:fld>
            <a:endParaRPr lang="is-IS"/>
          </a:p>
        </p:txBody>
      </p:sp>
    </p:spTree>
    <p:extLst>
      <p:ext uri="{BB962C8B-B14F-4D97-AF65-F5344CB8AC3E}">
        <p14:creationId xmlns:p14="http://schemas.microsoft.com/office/powerpoint/2010/main" val="91452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s-IS" sz="9600" dirty="0" smtClean="0"/>
              <a:t>Europe</a:t>
            </a:r>
            <a:endParaRPr lang="is-IS" sz="9600" dirty="0"/>
          </a:p>
        </p:txBody>
      </p:sp>
      <p:sp>
        <p:nvSpPr>
          <p:cNvPr id="3" name="Subtitle 2"/>
          <p:cNvSpPr>
            <a:spLocks noGrp="1"/>
          </p:cNvSpPr>
          <p:nvPr>
            <p:ph type="subTitle" idx="1"/>
          </p:nvPr>
        </p:nvSpPr>
        <p:spPr/>
        <p:txBody>
          <a:bodyPr/>
          <a:lstStyle/>
          <a:p>
            <a:r>
              <a:rPr lang="is-IS" dirty="0" smtClean="0"/>
              <a:t>Vanessa María, Eydís Birta og Guðrún Lovísa</a:t>
            </a:r>
            <a:endParaRPr lang="is-IS" dirty="0"/>
          </a:p>
        </p:txBody>
      </p:sp>
    </p:spTree>
    <p:extLst>
      <p:ext uri="{BB962C8B-B14F-4D97-AF65-F5344CB8AC3E}">
        <p14:creationId xmlns:p14="http://schemas.microsoft.com/office/powerpoint/2010/main" val="137965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73828" y="1519707"/>
            <a:ext cx="6445758" cy="3351794"/>
          </a:xfrm>
          <a:prstGeom prst="rect">
            <a:avLst/>
          </a:prstGeom>
        </p:spPr>
      </p:pic>
      <p:sp>
        <p:nvSpPr>
          <p:cNvPr id="2" name="Title 1"/>
          <p:cNvSpPr>
            <a:spLocks noGrp="1"/>
          </p:cNvSpPr>
          <p:nvPr>
            <p:ph type="title"/>
          </p:nvPr>
        </p:nvSpPr>
        <p:spPr/>
        <p:txBody>
          <a:bodyPr>
            <a:normAutofit fontScale="90000"/>
          </a:bodyPr>
          <a:lstStyle/>
          <a:p>
            <a:pPr algn="ctr"/>
            <a:r>
              <a:rPr lang="pl-PL" sz="6600" dirty="0" smtClean="0"/>
              <a:t>Luksemburg</a:t>
            </a:r>
            <a:endParaRPr lang="is-IS" sz="6600" dirty="0"/>
          </a:p>
        </p:txBody>
      </p:sp>
      <p:sp>
        <p:nvSpPr>
          <p:cNvPr id="4" name="Text Placeholder 3"/>
          <p:cNvSpPr>
            <a:spLocks noGrp="1"/>
          </p:cNvSpPr>
          <p:nvPr>
            <p:ph type="body" sz="half" idx="2"/>
          </p:nvPr>
        </p:nvSpPr>
        <p:spPr/>
        <p:txBody>
          <a:bodyPr/>
          <a:lstStyle/>
          <a:p>
            <a:r>
              <a:rPr lang="is-IS" dirty="0" smtClean="0"/>
              <a:t>Język</a:t>
            </a:r>
            <a:r>
              <a:rPr lang="pl-PL" dirty="0" smtClean="0"/>
              <a:t>i</a:t>
            </a:r>
            <a:r>
              <a:rPr lang="is-IS" dirty="0" smtClean="0"/>
              <a:t> urzędowy</a:t>
            </a:r>
            <a:r>
              <a:rPr lang="pl-PL" dirty="0" smtClean="0"/>
              <a:t> </a:t>
            </a:r>
            <a:r>
              <a:rPr lang="pl-PL" dirty="0"/>
              <a:t>luksemburgu </a:t>
            </a:r>
            <a:r>
              <a:rPr lang="pl-PL" dirty="0" smtClean="0"/>
              <a:t>są luksemburski, niemiecki,francuski</a:t>
            </a:r>
          </a:p>
          <a:p>
            <a:r>
              <a:rPr lang="pl-PL" dirty="0" smtClean="0"/>
              <a:t>Tu mieszka ponad 500 000 osób.</a:t>
            </a:r>
          </a:p>
          <a:p>
            <a:r>
              <a:rPr lang="pl-PL" dirty="0"/>
              <a:t>Stolicą tego państwa jest Lukesemburg. Codziennie do pracy w Luksemburgu przyjeżdża około 157 tys. ludzi z Francji, Belgii i Niemiec. państwo położone w Europie Zachodniej. Graniczy z Francją od południa, Niemcami od wschodu i z Belgią od zachodu i północy</a:t>
            </a:r>
            <a:r>
              <a:rPr lang="pl-PL" dirty="0" smtClean="0"/>
              <a:t>.</a:t>
            </a:r>
          </a:p>
          <a:p>
            <a:r>
              <a:rPr lang="pl-PL" dirty="0"/>
              <a:t>Głowa </a:t>
            </a:r>
            <a:r>
              <a:rPr lang="pl-PL" dirty="0" smtClean="0"/>
              <a:t>państwa jest wielki </a:t>
            </a:r>
            <a:r>
              <a:rPr lang="pl-PL" dirty="0"/>
              <a:t>książę </a:t>
            </a:r>
            <a:r>
              <a:rPr lang="pl-PL" dirty="0" smtClean="0"/>
              <a:t>Henryk.</a:t>
            </a:r>
            <a:endParaRPr lang="is-IS" dirty="0"/>
          </a:p>
        </p:txBody>
      </p:sp>
      <p:pic>
        <p:nvPicPr>
          <p:cNvPr id="6" name="Picture 5"/>
          <p:cNvPicPr>
            <a:picLocks noChangeAspect="1"/>
          </p:cNvPicPr>
          <p:nvPr/>
        </p:nvPicPr>
        <p:blipFill>
          <a:blip r:embed="rId3"/>
          <a:stretch>
            <a:fillRect/>
          </a:stretch>
        </p:blipFill>
        <p:spPr>
          <a:xfrm>
            <a:off x="5090491" y="4359735"/>
            <a:ext cx="2515421" cy="1509253"/>
          </a:xfrm>
          <a:prstGeom prst="rect">
            <a:avLst/>
          </a:prstGeom>
        </p:spPr>
      </p:pic>
    </p:spTree>
    <p:extLst>
      <p:ext uri="{BB962C8B-B14F-4D97-AF65-F5344CB8AC3E}">
        <p14:creationId xmlns:p14="http://schemas.microsoft.com/office/powerpoint/2010/main" val="14952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63673" y="1257299"/>
            <a:ext cx="5990780" cy="3237427"/>
          </a:xfrm>
          <a:prstGeom prst="rect">
            <a:avLst/>
          </a:prstGeom>
        </p:spPr>
      </p:pic>
      <p:sp>
        <p:nvSpPr>
          <p:cNvPr id="2" name="Title 1"/>
          <p:cNvSpPr>
            <a:spLocks noGrp="1"/>
          </p:cNvSpPr>
          <p:nvPr>
            <p:ph type="title"/>
          </p:nvPr>
        </p:nvSpPr>
        <p:spPr/>
        <p:txBody>
          <a:bodyPr>
            <a:normAutofit/>
          </a:bodyPr>
          <a:lstStyle/>
          <a:p>
            <a:pPr algn="ctr"/>
            <a:r>
              <a:rPr lang="pl-PL" sz="6600" dirty="0" smtClean="0"/>
              <a:t>Germany</a:t>
            </a:r>
            <a:endParaRPr lang="is-IS" sz="6600" dirty="0"/>
          </a:p>
        </p:txBody>
      </p:sp>
      <p:sp>
        <p:nvSpPr>
          <p:cNvPr id="4" name="Text Placeholder 3"/>
          <p:cNvSpPr>
            <a:spLocks noGrp="1"/>
          </p:cNvSpPr>
          <p:nvPr>
            <p:ph type="body" sz="half" idx="2"/>
          </p:nvPr>
        </p:nvSpPr>
        <p:spPr>
          <a:xfrm>
            <a:off x="842449" y="2057400"/>
            <a:ext cx="3932237" cy="3811588"/>
          </a:xfrm>
        </p:spPr>
        <p:txBody>
          <a:bodyPr/>
          <a:lstStyle/>
          <a:p>
            <a:r>
              <a:rPr lang="en-US" dirty="0"/>
              <a:t>Here in </a:t>
            </a:r>
            <a:r>
              <a:rPr lang="pl-PL" dirty="0" smtClean="0"/>
              <a:t>Germany</a:t>
            </a:r>
            <a:r>
              <a:rPr lang="en-US" dirty="0" smtClean="0"/>
              <a:t> </a:t>
            </a:r>
            <a:r>
              <a:rPr lang="en-US" dirty="0"/>
              <a:t>people </a:t>
            </a:r>
            <a:r>
              <a:rPr lang="en-US" dirty="0" smtClean="0"/>
              <a:t>speak</a:t>
            </a:r>
            <a:r>
              <a:rPr lang="pl-PL" dirty="0" smtClean="0"/>
              <a:t> German.</a:t>
            </a:r>
          </a:p>
          <a:p>
            <a:r>
              <a:rPr lang="is-IS" dirty="0" smtClean="0"/>
              <a:t>Population</a:t>
            </a:r>
            <a:r>
              <a:rPr lang="pl-PL" dirty="0"/>
              <a:t> in Germany is </a:t>
            </a:r>
            <a:r>
              <a:rPr lang="pl-PL" dirty="0" smtClean="0"/>
              <a:t>82,175,700 million.</a:t>
            </a:r>
          </a:p>
          <a:p>
            <a:r>
              <a:rPr lang="pl-PL" dirty="0" smtClean="0"/>
              <a:t>Capital of this city is Berlin.</a:t>
            </a:r>
            <a:r>
              <a:rPr lang="en-US" dirty="0"/>
              <a:t> Germany is the most populous member state of the European Union. After the United States, it is the second most popular immigration destination</a:t>
            </a:r>
            <a:r>
              <a:rPr lang="en-US" dirty="0" smtClean="0"/>
              <a:t>.</a:t>
            </a:r>
            <a:endParaRPr lang="pl-PL" dirty="0" smtClean="0"/>
          </a:p>
          <a:p>
            <a:endParaRPr lang="pl-PL" dirty="0"/>
          </a:p>
          <a:p>
            <a:r>
              <a:rPr lang="en-US" dirty="0"/>
              <a:t>Federal President of the Federal Republic of </a:t>
            </a:r>
            <a:r>
              <a:rPr lang="en-US" dirty="0" smtClean="0"/>
              <a:t>Germany</a:t>
            </a:r>
            <a:r>
              <a:rPr lang="pl-PL" dirty="0"/>
              <a:t> is Joachim </a:t>
            </a:r>
            <a:r>
              <a:rPr lang="pl-PL" dirty="0" smtClean="0"/>
              <a:t>Gauck.</a:t>
            </a:r>
          </a:p>
        </p:txBody>
      </p:sp>
      <p:pic>
        <p:nvPicPr>
          <p:cNvPr id="6" name="Picture 5"/>
          <p:cNvPicPr>
            <a:picLocks noChangeAspect="1"/>
          </p:cNvPicPr>
          <p:nvPr/>
        </p:nvPicPr>
        <p:blipFill>
          <a:blip r:embed="rId3"/>
          <a:stretch>
            <a:fillRect/>
          </a:stretch>
        </p:blipFill>
        <p:spPr>
          <a:xfrm>
            <a:off x="5342989" y="4066101"/>
            <a:ext cx="1428750" cy="857250"/>
          </a:xfrm>
          <a:prstGeom prst="rect">
            <a:avLst/>
          </a:prstGeom>
        </p:spPr>
      </p:pic>
    </p:spTree>
    <p:extLst>
      <p:ext uri="{BB962C8B-B14F-4D97-AF65-F5344CB8AC3E}">
        <p14:creationId xmlns:p14="http://schemas.microsoft.com/office/powerpoint/2010/main" val="28092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Francja</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smtClean="0"/>
              <a:t>W tym kraju jest mówiono po francusku. (który moim zdaniem jest bardzo ładny)</a:t>
            </a:r>
          </a:p>
          <a:p>
            <a:r>
              <a:rPr lang="pl-PL" dirty="0" smtClean="0"/>
              <a:t>We Francii </a:t>
            </a:r>
            <a:r>
              <a:rPr lang="pl-PL" dirty="0"/>
              <a:t>mieszka 66 318 </a:t>
            </a:r>
            <a:r>
              <a:rPr lang="pl-PL" dirty="0" smtClean="0"/>
              <a:t>000 miliony ludzi.</a:t>
            </a:r>
          </a:p>
          <a:p>
            <a:r>
              <a:rPr lang="pl-PL" dirty="0"/>
              <a:t>Stolicą tego panstwa jest Paryż. państwo, którego część metropolitarna znajduje się w Europie Zachodniej, posiadające także zamorskie terytoria na innych kontynentach. Francja metropolitarna rozciąga się od Morza Śródziemnego na południu do kanału La Manche i Morza Północnego na północy, oraz od Renu na wschodzie do Zatoki Biskajskiej na zachodzie</a:t>
            </a:r>
            <a:r>
              <a:rPr lang="pl-PL" dirty="0" smtClean="0"/>
              <a:t>. </a:t>
            </a:r>
          </a:p>
          <a:p>
            <a:r>
              <a:rPr lang="pl-PL" dirty="0"/>
              <a:t>Głowa </a:t>
            </a:r>
            <a:r>
              <a:rPr lang="pl-PL" dirty="0" smtClean="0"/>
              <a:t>państwa prezydent </a:t>
            </a:r>
            <a:r>
              <a:rPr lang="pl-PL" dirty="0"/>
              <a:t>François </a:t>
            </a:r>
            <a:r>
              <a:rPr lang="pl-PL" dirty="0" smtClean="0"/>
              <a:t>Hollande.</a:t>
            </a:r>
            <a:endParaRPr lang="is-IS" dirty="0"/>
          </a:p>
        </p:txBody>
      </p:sp>
      <p:pic>
        <p:nvPicPr>
          <p:cNvPr id="6" name="Picture 5"/>
          <p:cNvPicPr>
            <a:picLocks noChangeAspect="1"/>
          </p:cNvPicPr>
          <p:nvPr/>
        </p:nvPicPr>
        <p:blipFill>
          <a:blip r:embed="rId3"/>
          <a:stretch>
            <a:fillRect/>
          </a:stretch>
        </p:blipFill>
        <p:spPr>
          <a:xfrm>
            <a:off x="5182605" y="4339778"/>
            <a:ext cx="1285875" cy="857250"/>
          </a:xfrm>
          <a:prstGeom prst="rect">
            <a:avLst/>
          </a:prstGeom>
        </p:spPr>
      </p:pic>
    </p:spTree>
    <p:extLst>
      <p:ext uri="{BB962C8B-B14F-4D97-AF65-F5344CB8AC3E}">
        <p14:creationId xmlns:p14="http://schemas.microsoft.com/office/powerpoint/2010/main" val="49866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000" dirty="0" smtClean="0"/>
              <a:t>S</a:t>
            </a:r>
            <a:r>
              <a:rPr lang="is-IS" sz="6000" dirty="0" smtClean="0"/>
              <a:t>witzerland</a:t>
            </a:r>
            <a:endParaRPr lang="is-IS" sz="6000" dirty="0"/>
          </a:p>
        </p:txBody>
      </p:sp>
      <p:pic>
        <p:nvPicPr>
          <p:cNvPr id="5" name="Picture 4"/>
          <p:cNvPicPr>
            <a:picLocks noChangeAspect="1"/>
          </p:cNvPicPr>
          <p:nvPr/>
        </p:nvPicPr>
        <p:blipFill>
          <a:blip r:embed="rId2"/>
          <a:stretch>
            <a:fillRect/>
          </a:stretch>
        </p:blipFill>
        <p:spPr>
          <a:xfrm>
            <a:off x="5558777" y="1545465"/>
            <a:ext cx="6173319" cy="3210126"/>
          </a:xfrm>
          <a:prstGeom prst="rect">
            <a:avLst/>
          </a:prstGeom>
        </p:spPr>
      </p:pic>
      <p:sp>
        <p:nvSpPr>
          <p:cNvPr id="4" name="Text Placeholder 3"/>
          <p:cNvSpPr>
            <a:spLocks noGrp="1"/>
          </p:cNvSpPr>
          <p:nvPr>
            <p:ph type="body" sz="half" idx="2"/>
          </p:nvPr>
        </p:nvSpPr>
        <p:spPr/>
        <p:txBody>
          <a:bodyPr>
            <a:normAutofit/>
          </a:bodyPr>
          <a:lstStyle/>
          <a:p>
            <a:r>
              <a:rPr lang="en-US" dirty="0"/>
              <a:t>Official </a:t>
            </a:r>
            <a:r>
              <a:rPr lang="en-US" dirty="0" smtClean="0"/>
              <a:t>languages</a:t>
            </a:r>
            <a:r>
              <a:rPr lang="pl-PL" dirty="0" smtClean="0"/>
              <a:t> </a:t>
            </a:r>
            <a:r>
              <a:rPr lang="en-US" dirty="0" smtClean="0"/>
              <a:t>German</a:t>
            </a:r>
            <a:r>
              <a:rPr lang="pl-PL" dirty="0" smtClean="0"/>
              <a:t>,</a:t>
            </a:r>
            <a:r>
              <a:rPr lang="en-US" dirty="0" smtClean="0"/>
              <a:t>French</a:t>
            </a:r>
            <a:r>
              <a:rPr lang="pl-PL" dirty="0" smtClean="0"/>
              <a:t>,</a:t>
            </a:r>
            <a:r>
              <a:rPr lang="en-US" dirty="0" smtClean="0"/>
              <a:t>Italian</a:t>
            </a:r>
            <a:r>
              <a:rPr lang="pl-PL" dirty="0" smtClean="0"/>
              <a:t>, </a:t>
            </a:r>
            <a:r>
              <a:rPr lang="en-US" dirty="0" smtClean="0"/>
              <a:t>Romansh</a:t>
            </a:r>
            <a:r>
              <a:rPr lang="pl-PL" dirty="0" smtClean="0"/>
              <a:t>.</a:t>
            </a:r>
          </a:p>
          <a:p>
            <a:r>
              <a:rPr lang="is-IS" dirty="0" smtClean="0"/>
              <a:t>Population</a:t>
            </a:r>
            <a:r>
              <a:rPr lang="pl-PL" dirty="0"/>
              <a:t> is </a:t>
            </a:r>
            <a:r>
              <a:rPr lang="pl-PL" dirty="0" smtClean="0"/>
              <a:t>8,341,000 million.</a:t>
            </a:r>
          </a:p>
          <a:p>
            <a:r>
              <a:rPr lang="pl-PL" dirty="0" smtClean="0"/>
              <a:t>Capital of Switzerland is Bern. Switzerland </a:t>
            </a:r>
            <a:r>
              <a:rPr lang="en-US" dirty="0"/>
              <a:t>is a federal republic in </a:t>
            </a:r>
            <a:r>
              <a:rPr lang="en-US" dirty="0" smtClean="0"/>
              <a:t>Europe</a:t>
            </a:r>
            <a:r>
              <a:rPr lang="pl-PL" dirty="0" smtClean="0"/>
              <a:t>.</a:t>
            </a:r>
            <a:r>
              <a:rPr lang="en-US" dirty="0"/>
              <a:t> While still named the "Swiss Confederation" for historical reasons, modern Switzerland is a federal directorial republic consisting of 26 cantons, with Bern as the seat of the federal authorities, called '"federal </a:t>
            </a:r>
            <a:r>
              <a:rPr lang="en-US" dirty="0" err="1"/>
              <a:t>city</a:t>
            </a:r>
            <a:r>
              <a:rPr lang="en-US" dirty="0" err="1" smtClean="0"/>
              <a:t>".The</a:t>
            </a:r>
            <a:r>
              <a:rPr lang="en-US" dirty="0" smtClean="0"/>
              <a:t> </a:t>
            </a:r>
            <a:r>
              <a:rPr lang="en-US" dirty="0"/>
              <a:t>country is situated in Western-Central </a:t>
            </a:r>
            <a:r>
              <a:rPr lang="en-US" dirty="0" smtClean="0"/>
              <a:t>Europe</a:t>
            </a:r>
            <a:r>
              <a:rPr lang="pl-PL" dirty="0" smtClean="0"/>
              <a:t>.</a:t>
            </a:r>
          </a:p>
          <a:p>
            <a:endParaRPr lang="pl-PL" dirty="0" smtClean="0"/>
          </a:p>
          <a:p>
            <a:r>
              <a:rPr lang="en-US" dirty="0" smtClean="0"/>
              <a:t>Federal Council</a:t>
            </a:r>
            <a:r>
              <a:rPr lang="pl-PL" dirty="0"/>
              <a:t> </a:t>
            </a:r>
            <a:r>
              <a:rPr lang="en-US" dirty="0" smtClean="0"/>
              <a:t>Doris </a:t>
            </a:r>
            <a:r>
              <a:rPr lang="en-US" dirty="0" err="1"/>
              <a:t>Leuthard</a:t>
            </a:r>
            <a:r>
              <a:rPr lang="en-US" dirty="0"/>
              <a:t> (Vice President)</a:t>
            </a:r>
            <a:endParaRPr lang="pl-PL" dirty="0"/>
          </a:p>
          <a:p>
            <a:endParaRPr lang="is-IS" dirty="0"/>
          </a:p>
        </p:txBody>
      </p:sp>
      <p:pic>
        <p:nvPicPr>
          <p:cNvPr id="6" name="Picture 5"/>
          <p:cNvPicPr>
            <a:picLocks noChangeAspect="1"/>
          </p:cNvPicPr>
          <p:nvPr/>
        </p:nvPicPr>
        <p:blipFill>
          <a:blip r:embed="rId3"/>
          <a:stretch>
            <a:fillRect/>
          </a:stretch>
        </p:blipFill>
        <p:spPr>
          <a:xfrm>
            <a:off x="5267459" y="4216086"/>
            <a:ext cx="1438678" cy="1079009"/>
          </a:xfrm>
          <a:prstGeom prst="rect">
            <a:avLst/>
          </a:prstGeom>
        </p:spPr>
      </p:pic>
    </p:spTree>
    <p:extLst>
      <p:ext uri="{BB962C8B-B14F-4D97-AF65-F5344CB8AC3E}">
        <p14:creationId xmlns:p14="http://schemas.microsoft.com/office/powerpoint/2010/main" val="11857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s-IS" sz="5400" dirty="0" smtClean="0"/>
              <a:t>Liechtenstein</a:t>
            </a:r>
            <a:endParaRPr lang="is-IS" sz="5400" dirty="0"/>
          </a:p>
        </p:txBody>
      </p:sp>
      <p:pic>
        <p:nvPicPr>
          <p:cNvPr id="5" name="Content Placeholder 4"/>
          <p:cNvPicPr>
            <a:picLocks noGrp="1" noChangeAspect="1"/>
          </p:cNvPicPr>
          <p:nvPr>
            <p:ph idx="1"/>
          </p:nvPr>
        </p:nvPicPr>
        <p:blipFill>
          <a:blip r:embed="rId2"/>
          <a:stretch>
            <a:fillRect/>
          </a:stretch>
        </p:blipFill>
        <p:spPr>
          <a:xfrm>
            <a:off x="5720881" y="1371667"/>
            <a:ext cx="5715000" cy="2971800"/>
          </a:xfrm>
          <a:prstGeom prst="rect">
            <a:avLst/>
          </a:prstGeom>
        </p:spPr>
      </p:pic>
      <p:sp>
        <p:nvSpPr>
          <p:cNvPr id="4" name="Text Placeholder 3"/>
          <p:cNvSpPr>
            <a:spLocks noGrp="1"/>
          </p:cNvSpPr>
          <p:nvPr>
            <p:ph type="body" sz="half" idx="2"/>
          </p:nvPr>
        </p:nvSpPr>
        <p:spPr/>
        <p:txBody>
          <a:bodyPr/>
          <a:lstStyle/>
          <a:p>
            <a:r>
              <a:rPr lang="pl-PL" dirty="0" smtClean="0"/>
              <a:t>Jest to kraj w którym jest mowiono po niemiecku.</a:t>
            </a:r>
          </a:p>
          <a:p>
            <a:r>
              <a:rPr lang="pl-PL" dirty="0" smtClean="0"/>
              <a:t>Mieszka tu 37.624 osob.</a:t>
            </a:r>
          </a:p>
          <a:p>
            <a:r>
              <a:rPr lang="pl-PL" dirty="0" smtClean="0"/>
              <a:t>Stolicą jest </a:t>
            </a:r>
            <a:r>
              <a:rPr lang="pl-PL" dirty="0"/>
              <a:t>Vaduz. Liechtenstein  małe górskie państwo w Europie Zachodniej, leżące pomiędzy Austrią i Szwajcarią. Główną rzeką jest Ren, a stolicą Vaduz. Liechtenstein jest krajem podwójnie śródlądowym. Należy do Europejskiego Obszaru Gospodarczego oraz strefy </a:t>
            </a:r>
            <a:r>
              <a:rPr lang="pl-PL" dirty="0" smtClean="0"/>
              <a:t>Schengen.</a:t>
            </a:r>
          </a:p>
          <a:p>
            <a:endParaRPr lang="pl-PL" dirty="0"/>
          </a:p>
          <a:p>
            <a:r>
              <a:rPr lang="pl-PL" dirty="0" smtClean="0"/>
              <a:t>Głową państwa jest książę </a:t>
            </a:r>
            <a:r>
              <a:rPr lang="pl-PL" dirty="0"/>
              <a:t>Jan Adam II</a:t>
            </a:r>
            <a:endParaRPr lang="is-IS" dirty="0"/>
          </a:p>
        </p:txBody>
      </p:sp>
      <p:pic>
        <p:nvPicPr>
          <p:cNvPr id="6" name="Picture 5"/>
          <p:cNvPicPr>
            <a:picLocks noChangeAspect="1"/>
          </p:cNvPicPr>
          <p:nvPr/>
        </p:nvPicPr>
        <p:blipFill>
          <a:blip r:embed="rId3"/>
          <a:stretch>
            <a:fillRect/>
          </a:stretch>
        </p:blipFill>
        <p:spPr>
          <a:xfrm>
            <a:off x="5279376" y="3963194"/>
            <a:ext cx="1921770" cy="1153062"/>
          </a:xfrm>
          <a:prstGeom prst="rect">
            <a:avLst/>
          </a:prstGeom>
        </p:spPr>
      </p:pic>
    </p:spTree>
    <p:extLst>
      <p:ext uri="{BB962C8B-B14F-4D97-AF65-F5344CB8AC3E}">
        <p14:creationId xmlns:p14="http://schemas.microsoft.com/office/powerpoint/2010/main" val="358841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A</a:t>
            </a:r>
            <a:r>
              <a:rPr lang="is-IS" sz="6600" dirty="0" smtClean="0"/>
              <a:t>ustria </a:t>
            </a:r>
            <a:endParaRPr lang="is-IS" sz="6600" dirty="0"/>
          </a:p>
        </p:txBody>
      </p:sp>
      <p:pic>
        <p:nvPicPr>
          <p:cNvPr id="5" name="Content Placeholder 4"/>
          <p:cNvPicPr>
            <a:picLocks noGrp="1" noChangeAspect="1"/>
          </p:cNvPicPr>
          <p:nvPr>
            <p:ph idx="1"/>
          </p:nvPr>
        </p:nvPicPr>
        <p:blipFill>
          <a:blip r:embed="rId2"/>
          <a:stretch>
            <a:fillRect/>
          </a:stretch>
        </p:blipFill>
        <p:spPr>
          <a:xfrm>
            <a:off x="5656487" y="1616365"/>
            <a:ext cx="5715000" cy="2971800"/>
          </a:xfrm>
          <a:prstGeom prst="rect">
            <a:avLst/>
          </a:prstGeom>
        </p:spPr>
      </p:pic>
      <p:sp>
        <p:nvSpPr>
          <p:cNvPr id="4" name="Text Placeholder 3"/>
          <p:cNvSpPr>
            <a:spLocks noGrp="1"/>
          </p:cNvSpPr>
          <p:nvPr>
            <p:ph type="body" sz="half" idx="2"/>
          </p:nvPr>
        </p:nvSpPr>
        <p:spPr/>
        <p:txBody>
          <a:bodyPr/>
          <a:lstStyle/>
          <a:p>
            <a:r>
              <a:rPr lang="is-IS" dirty="0"/>
              <a:t>Official </a:t>
            </a:r>
            <a:r>
              <a:rPr lang="is-IS" dirty="0" smtClean="0"/>
              <a:t>languages</a:t>
            </a:r>
            <a:r>
              <a:rPr lang="pl-PL" dirty="0" smtClean="0"/>
              <a:t> is </a:t>
            </a:r>
            <a:r>
              <a:rPr lang="is-IS" dirty="0" smtClean="0"/>
              <a:t>Austrian German</a:t>
            </a:r>
            <a:r>
              <a:rPr lang="pl-PL" dirty="0" smtClean="0"/>
              <a:t>.</a:t>
            </a:r>
          </a:p>
          <a:p>
            <a:r>
              <a:rPr lang="is-IS" dirty="0" smtClean="0"/>
              <a:t>Population</a:t>
            </a:r>
            <a:r>
              <a:rPr lang="pl-PL" dirty="0"/>
              <a:t> in this country </a:t>
            </a:r>
            <a:r>
              <a:rPr lang="pl-PL" dirty="0" smtClean="0"/>
              <a:t>8,725,931 milion.</a:t>
            </a:r>
          </a:p>
          <a:p>
            <a:r>
              <a:rPr lang="pl-PL" dirty="0" smtClean="0"/>
              <a:t>The capital of Austria is Vienna.</a:t>
            </a:r>
            <a:r>
              <a:rPr lang="en-US" dirty="0"/>
              <a:t> It is bordered by the Czech Republic and Germany to the north, Hungary and Slovakia to the east, Slovenia and Italy to the south, and Switzerland and Liechtenstein to the west. The territory of Austria covers 83,879 square </a:t>
            </a:r>
            <a:r>
              <a:rPr lang="en-US" dirty="0" err="1"/>
              <a:t>kilometres</a:t>
            </a:r>
            <a:r>
              <a:rPr lang="en-US" dirty="0"/>
              <a:t> (32,386 </a:t>
            </a:r>
            <a:r>
              <a:rPr lang="en-US" dirty="0" err="1"/>
              <a:t>sq</a:t>
            </a:r>
            <a:r>
              <a:rPr lang="en-US" dirty="0"/>
              <a:t> mi). </a:t>
            </a:r>
            <a:endParaRPr lang="pl-PL" dirty="0" smtClean="0"/>
          </a:p>
          <a:p>
            <a:endParaRPr lang="pl-PL" dirty="0" smtClean="0"/>
          </a:p>
          <a:p>
            <a:r>
              <a:rPr lang="pl-PL" dirty="0"/>
              <a:t>Federal President of this country is </a:t>
            </a:r>
            <a:r>
              <a:rPr lang="pl-PL" dirty="0" smtClean="0"/>
              <a:t>Heinz Fischer.</a:t>
            </a:r>
            <a:endParaRPr lang="pl-PL" dirty="0"/>
          </a:p>
          <a:p>
            <a:endParaRPr lang="is-IS" dirty="0"/>
          </a:p>
        </p:txBody>
      </p:sp>
      <p:pic>
        <p:nvPicPr>
          <p:cNvPr id="6" name="Picture 5"/>
          <p:cNvPicPr>
            <a:picLocks noChangeAspect="1"/>
          </p:cNvPicPr>
          <p:nvPr/>
        </p:nvPicPr>
        <p:blipFill>
          <a:blip r:embed="rId3"/>
          <a:stretch>
            <a:fillRect/>
          </a:stretch>
        </p:blipFill>
        <p:spPr>
          <a:xfrm>
            <a:off x="5492303" y="4159876"/>
            <a:ext cx="1671638" cy="1114425"/>
          </a:xfrm>
          <a:prstGeom prst="rect">
            <a:avLst/>
          </a:prstGeom>
        </p:spPr>
      </p:pic>
    </p:spTree>
    <p:extLst>
      <p:ext uri="{BB962C8B-B14F-4D97-AF65-F5344CB8AC3E}">
        <p14:creationId xmlns:p14="http://schemas.microsoft.com/office/powerpoint/2010/main" val="101099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Cypr</a:t>
            </a:r>
          </a:p>
        </p:txBody>
      </p:sp>
      <p:pic>
        <p:nvPicPr>
          <p:cNvPr id="5" name="Content Placeholder 4"/>
          <p:cNvPicPr>
            <a:picLocks noGrp="1" noChangeAspect="1"/>
          </p:cNvPicPr>
          <p:nvPr>
            <p:ph idx="1"/>
          </p:nvPr>
        </p:nvPicPr>
        <p:blipFill>
          <a:blip r:embed="rId2"/>
          <a:stretch>
            <a:fillRect/>
          </a:stretch>
        </p:blipFill>
        <p:spPr>
          <a:xfrm>
            <a:off x="5553456" y="1848185"/>
            <a:ext cx="5715000" cy="2971800"/>
          </a:xfrm>
          <a:prstGeom prst="rect">
            <a:avLst/>
          </a:prstGeom>
        </p:spPr>
      </p:pic>
      <p:sp>
        <p:nvSpPr>
          <p:cNvPr id="4" name="Text Placeholder 3"/>
          <p:cNvSpPr>
            <a:spLocks noGrp="1"/>
          </p:cNvSpPr>
          <p:nvPr>
            <p:ph type="body" sz="half" idx="2"/>
          </p:nvPr>
        </p:nvSpPr>
        <p:spPr/>
        <p:txBody>
          <a:bodyPr/>
          <a:lstStyle/>
          <a:p>
            <a:r>
              <a:rPr lang="pl-PL" dirty="0" smtClean="0"/>
              <a:t>Języki które są mówione w tym kraju to grecki i turecki.</a:t>
            </a:r>
          </a:p>
          <a:p>
            <a:r>
              <a:rPr lang="pl-PL" dirty="0" smtClean="0"/>
              <a:t>Mieszka tu ponad 800 000 osób.</a:t>
            </a:r>
          </a:p>
          <a:p>
            <a:r>
              <a:rPr lang="pl-PL" dirty="0"/>
              <a:t>Stolicą tego kraju to Nikozja.Cypr a  właściwie Republika Cypryjska  państwo położone na wyspie Cypr leżącej we wschodniej części Morza Śródziemnego u wybrzeży Turcji, Syrii i Libanu. Od 1 maja 2004 jest członkiem Unii Europejskiej</a:t>
            </a:r>
            <a:r>
              <a:rPr lang="pl-PL" dirty="0" smtClean="0"/>
              <a:t>.</a:t>
            </a:r>
          </a:p>
          <a:p>
            <a:r>
              <a:rPr lang="pl-PL" dirty="0"/>
              <a:t> Głową tego państwa jest </a:t>
            </a:r>
            <a:r>
              <a:rPr lang="pl-PL" dirty="0" smtClean="0"/>
              <a:t>prezydent </a:t>
            </a:r>
            <a:r>
              <a:rPr lang="pl-PL" dirty="0"/>
              <a:t>Nikos </a:t>
            </a:r>
            <a:r>
              <a:rPr lang="pl-PL" dirty="0" smtClean="0"/>
              <a:t>Anastasiadis.</a:t>
            </a:r>
            <a:endParaRPr lang="is-IS" dirty="0"/>
          </a:p>
        </p:txBody>
      </p:sp>
      <p:pic>
        <p:nvPicPr>
          <p:cNvPr id="6" name="Picture 5"/>
          <p:cNvPicPr>
            <a:picLocks noChangeAspect="1"/>
          </p:cNvPicPr>
          <p:nvPr/>
        </p:nvPicPr>
        <p:blipFill>
          <a:blip r:embed="rId3"/>
          <a:stretch>
            <a:fillRect/>
          </a:stretch>
        </p:blipFill>
        <p:spPr>
          <a:xfrm>
            <a:off x="5112912" y="4303734"/>
            <a:ext cx="1548751" cy="1032501"/>
          </a:xfrm>
          <a:prstGeom prst="rect">
            <a:avLst/>
          </a:prstGeom>
        </p:spPr>
      </p:pic>
    </p:spTree>
    <p:extLst>
      <p:ext uri="{BB962C8B-B14F-4D97-AF65-F5344CB8AC3E}">
        <p14:creationId xmlns:p14="http://schemas.microsoft.com/office/powerpoint/2010/main" val="56499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Turkey</a:t>
            </a:r>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is-IS" dirty="0"/>
              <a:t>Official </a:t>
            </a:r>
            <a:r>
              <a:rPr lang="is-IS" dirty="0" smtClean="0"/>
              <a:t>languages</a:t>
            </a:r>
            <a:r>
              <a:rPr lang="pl-PL" dirty="0" smtClean="0"/>
              <a:t> is </a:t>
            </a:r>
            <a:r>
              <a:rPr lang="is-IS" dirty="0" smtClean="0"/>
              <a:t>Turkish</a:t>
            </a:r>
            <a:r>
              <a:rPr lang="pl-PL" dirty="0" smtClean="0"/>
              <a:t>.</a:t>
            </a:r>
          </a:p>
          <a:p>
            <a:r>
              <a:rPr lang="is-IS" dirty="0" smtClean="0"/>
              <a:t>Population</a:t>
            </a:r>
            <a:r>
              <a:rPr lang="pl-PL" dirty="0" smtClean="0"/>
              <a:t> is </a:t>
            </a:r>
            <a:r>
              <a:rPr lang="is-IS" dirty="0" smtClean="0"/>
              <a:t>79,463,663</a:t>
            </a:r>
            <a:r>
              <a:rPr lang="pl-PL" dirty="0" smtClean="0"/>
              <a:t> people.</a:t>
            </a:r>
          </a:p>
          <a:p>
            <a:r>
              <a:rPr lang="pl-PL" dirty="0"/>
              <a:t>Capital of Turkey is </a:t>
            </a:r>
            <a:r>
              <a:rPr lang="pl-PL" dirty="0" smtClean="0"/>
              <a:t>Ankara.</a:t>
            </a:r>
            <a:r>
              <a:rPr lang="en-US" dirty="0"/>
              <a:t> officially the Republic of </a:t>
            </a:r>
            <a:r>
              <a:rPr lang="en-US" dirty="0" smtClean="0"/>
              <a:t>Turkey</a:t>
            </a:r>
            <a:r>
              <a:rPr lang="pl-PL" dirty="0" smtClean="0"/>
              <a:t> </a:t>
            </a:r>
            <a:r>
              <a:rPr lang="en-US" dirty="0"/>
              <a:t> is a transcontinental parliamentary republic in Eurasia, mainly on the Anatolian peninsula in Western Asia, with a smaller portion on the Balkan peninsula in Southeast Europe. Turkey is a democratic, secular, unitary, constitutional republic with a diverse cultural heritage</a:t>
            </a:r>
            <a:r>
              <a:rPr lang="en-US" dirty="0" smtClean="0"/>
              <a:t>.</a:t>
            </a:r>
            <a:endParaRPr lang="pl-PL" dirty="0" smtClean="0"/>
          </a:p>
          <a:p>
            <a:endParaRPr lang="pl-PL" dirty="0"/>
          </a:p>
          <a:p>
            <a:r>
              <a:rPr lang="is-IS" dirty="0"/>
              <a:t> </a:t>
            </a:r>
            <a:r>
              <a:rPr lang="is-IS" dirty="0" smtClean="0"/>
              <a:t>President</a:t>
            </a:r>
            <a:r>
              <a:rPr lang="pl-PL" dirty="0" smtClean="0"/>
              <a:t> is </a:t>
            </a:r>
            <a:r>
              <a:rPr lang="is-IS" dirty="0" smtClean="0"/>
              <a:t>Recep </a:t>
            </a:r>
            <a:r>
              <a:rPr lang="is-IS" dirty="0"/>
              <a:t>Tayyip </a:t>
            </a:r>
            <a:r>
              <a:rPr lang="is-IS" dirty="0" smtClean="0"/>
              <a:t>Erdoğan</a:t>
            </a:r>
            <a:r>
              <a:rPr lang="pl-PL" dirty="0" smtClean="0"/>
              <a:t>.</a:t>
            </a:r>
            <a:endParaRPr lang="is-IS" dirty="0"/>
          </a:p>
        </p:txBody>
      </p:sp>
      <p:pic>
        <p:nvPicPr>
          <p:cNvPr id="6" name="Picture 5"/>
          <p:cNvPicPr>
            <a:picLocks noChangeAspect="1"/>
          </p:cNvPicPr>
          <p:nvPr/>
        </p:nvPicPr>
        <p:blipFill>
          <a:blip r:embed="rId3"/>
          <a:stretch>
            <a:fillRect/>
          </a:stretch>
        </p:blipFill>
        <p:spPr>
          <a:xfrm>
            <a:off x="5047882" y="4385088"/>
            <a:ext cx="1575146" cy="1050097"/>
          </a:xfrm>
          <a:prstGeom prst="rect">
            <a:avLst/>
          </a:prstGeom>
        </p:spPr>
      </p:pic>
    </p:spTree>
    <p:extLst>
      <p:ext uri="{BB962C8B-B14F-4D97-AF65-F5344CB8AC3E}">
        <p14:creationId xmlns:p14="http://schemas.microsoft.com/office/powerpoint/2010/main" val="421626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Armenia</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normAutofit/>
          </a:bodyPr>
          <a:lstStyle/>
          <a:p>
            <a:r>
              <a:rPr lang="pl-PL" dirty="0"/>
              <a:t>W tym kraju ludzie mowią po </a:t>
            </a:r>
            <a:r>
              <a:rPr lang="pl-PL" dirty="0" smtClean="0"/>
              <a:t>jezyku ormiańskim.</a:t>
            </a:r>
          </a:p>
          <a:p>
            <a:r>
              <a:rPr lang="pl-PL" dirty="0"/>
              <a:t>Mieszka tu wiecej niż 3 060 </a:t>
            </a:r>
            <a:r>
              <a:rPr lang="pl-PL" dirty="0" smtClean="0"/>
              <a:t>631 ludzi.</a:t>
            </a:r>
          </a:p>
          <a:p>
            <a:r>
              <a:rPr lang="pl-PL" dirty="0"/>
              <a:t>Stolicą jest </a:t>
            </a:r>
            <a:r>
              <a:rPr lang="pl-PL" dirty="0" smtClean="0"/>
              <a:t>Erywań jest tez najwiekszym miastem w tym kraju. </a:t>
            </a:r>
            <a:r>
              <a:rPr lang="pl-PL" dirty="0"/>
              <a:t>Armenia graniczy od północy z Gruzją, od południa z Iranem i z azerską eksklawą Nachiczewan, od wschodu z </a:t>
            </a:r>
            <a:r>
              <a:rPr lang="pl-PL" dirty="0" smtClean="0"/>
              <a:t>Azerbejdżanem. </a:t>
            </a:r>
            <a:r>
              <a:rPr lang="pl-PL" dirty="0"/>
              <a:t>Armenia nie ma dostępu do </a:t>
            </a:r>
            <a:r>
              <a:rPr lang="pl-PL" dirty="0" smtClean="0"/>
              <a:t>morza </a:t>
            </a:r>
            <a:r>
              <a:rPr lang="pl-PL" dirty="0"/>
              <a:t>Od 1991 roku Armenia należy do Wspólnoty Niepodległych Państw, a od 2015 roku do Euroazjatyckiej Unii Gospodarczej.</a:t>
            </a:r>
          </a:p>
          <a:p>
            <a:r>
              <a:rPr lang="pl-PL" dirty="0"/>
              <a:t>Głowa panstwa jest </a:t>
            </a:r>
            <a:r>
              <a:rPr lang="pl-PL" dirty="0" smtClean="0"/>
              <a:t>prezydent </a:t>
            </a:r>
            <a:r>
              <a:rPr lang="pl-PL" dirty="0"/>
              <a:t>Serż </a:t>
            </a:r>
            <a:r>
              <a:rPr lang="pl-PL" dirty="0" smtClean="0"/>
              <a:t>Sarkisjan.</a:t>
            </a:r>
            <a:endParaRPr lang="is-IS" dirty="0"/>
          </a:p>
        </p:txBody>
      </p:sp>
      <p:pic>
        <p:nvPicPr>
          <p:cNvPr id="6" name="Picture 5"/>
          <p:cNvPicPr>
            <a:picLocks noChangeAspect="1"/>
          </p:cNvPicPr>
          <p:nvPr/>
        </p:nvPicPr>
        <p:blipFill>
          <a:blip r:embed="rId3"/>
          <a:stretch>
            <a:fillRect/>
          </a:stretch>
        </p:blipFill>
        <p:spPr>
          <a:xfrm>
            <a:off x="5280338" y="4308027"/>
            <a:ext cx="1806329" cy="1204219"/>
          </a:xfrm>
          <a:prstGeom prst="rect">
            <a:avLst/>
          </a:prstGeom>
        </p:spPr>
      </p:pic>
    </p:spTree>
    <p:extLst>
      <p:ext uri="{BB962C8B-B14F-4D97-AF65-F5344CB8AC3E}">
        <p14:creationId xmlns:p14="http://schemas.microsoft.com/office/powerpoint/2010/main" val="66302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Georgia</a:t>
            </a:r>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en-US" dirty="0"/>
              <a:t> </a:t>
            </a:r>
            <a:r>
              <a:rPr lang="en-US" dirty="0" smtClean="0"/>
              <a:t>languages</a:t>
            </a:r>
            <a:r>
              <a:rPr lang="pl-PL" dirty="0"/>
              <a:t> </a:t>
            </a:r>
            <a:r>
              <a:rPr lang="pl-PL" dirty="0" smtClean="0"/>
              <a:t>is</a:t>
            </a:r>
            <a:r>
              <a:rPr lang="en-US" dirty="0" smtClean="0"/>
              <a:t> </a:t>
            </a:r>
            <a:r>
              <a:rPr lang="en-US" dirty="0"/>
              <a:t>Georgian (official), Russian, and Armenian</a:t>
            </a:r>
            <a:r>
              <a:rPr lang="en-US" dirty="0" smtClean="0"/>
              <a:t>.</a:t>
            </a:r>
            <a:endParaRPr lang="pl-PL" dirty="0" smtClean="0"/>
          </a:p>
          <a:p>
            <a:r>
              <a:rPr lang="is-IS" dirty="0"/>
              <a:t> </a:t>
            </a:r>
            <a:r>
              <a:rPr lang="pl-PL" dirty="0"/>
              <a:t>P</a:t>
            </a:r>
            <a:r>
              <a:rPr lang="is-IS" dirty="0" smtClean="0"/>
              <a:t>opulation</a:t>
            </a:r>
            <a:r>
              <a:rPr lang="pl-PL" dirty="0" smtClean="0"/>
              <a:t> in Georgia is</a:t>
            </a:r>
            <a:r>
              <a:rPr lang="is-IS" dirty="0" smtClean="0"/>
              <a:t> 4,615,800</a:t>
            </a:r>
            <a:r>
              <a:rPr lang="pl-PL" dirty="0" smtClean="0"/>
              <a:t>.</a:t>
            </a:r>
          </a:p>
          <a:p>
            <a:r>
              <a:rPr lang="pl-PL" dirty="0"/>
              <a:t>The </a:t>
            </a:r>
            <a:r>
              <a:rPr lang="pl-PL" dirty="0" smtClean="0"/>
              <a:t>capital is Tbilisi.</a:t>
            </a:r>
            <a:r>
              <a:rPr lang="en-US" dirty="0"/>
              <a:t> is a country in the Caucasus region of Eurasia. Located at the crossroads of Western Asia and Eastern Europe, it is bounded to the west by the Black Sea, to the north by Russia, to the south by Turkey and Armenia, and to the southeast by Azerbaijan</a:t>
            </a:r>
            <a:r>
              <a:rPr lang="en-US" dirty="0" smtClean="0"/>
              <a:t>.</a:t>
            </a:r>
            <a:endParaRPr lang="pl-PL" dirty="0" smtClean="0"/>
          </a:p>
          <a:p>
            <a:endParaRPr lang="pl-PL" dirty="0"/>
          </a:p>
          <a:p>
            <a:r>
              <a:rPr lang="pl-PL" dirty="0"/>
              <a:t> </a:t>
            </a:r>
            <a:r>
              <a:rPr lang="pl-PL" dirty="0" smtClean="0"/>
              <a:t>President is Giorgi Margvelashvili.</a:t>
            </a:r>
          </a:p>
        </p:txBody>
      </p:sp>
      <p:pic>
        <p:nvPicPr>
          <p:cNvPr id="6" name="Picture 5"/>
          <p:cNvPicPr>
            <a:picLocks noChangeAspect="1"/>
          </p:cNvPicPr>
          <p:nvPr/>
        </p:nvPicPr>
        <p:blipFill>
          <a:blip r:embed="rId3"/>
          <a:stretch>
            <a:fillRect/>
          </a:stretch>
        </p:blipFill>
        <p:spPr>
          <a:xfrm>
            <a:off x="4952330" y="4358623"/>
            <a:ext cx="1617774" cy="1103028"/>
          </a:xfrm>
          <a:prstGeom prst="rect">
            <a:avLst/>
          </a:prstGeom>
        </p:spPr>
      </p:pic>
    </p:spTree>
    <p:extLst>
      <p:ext uri="{BB962C8B-B14F-4D97-AF65-F5344CB8AC3E}">
        <p14:creationId xmlns:p14="http://schemas.microsoft.com/office/powerpoint/2010/main" val="56566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r>
              <a:rPr lang="is-IS" dirty="0" smtClean="0"/>
              <a:t>Tu na Islandi m</a:t>
            </a:r>
            <a:r>
              <a:rPr lang="pl-PL" dirty="0" smtClean="0"/>
              <a:t>ówi się po  islandzku.</a:t>
            </a:r>
          </a:p>
          <a:p>
            <a:r>
              <a:rPr lang="pl-PL" dirty="0" smtClean="0"/>
              <a:t>W Islandi żyje ponad 300 000 osób </a:t>
            </a:r>
          </a:p>
          <a:p>
            <a:r>
              <a:rPr lang="pl-PL" dirty="0" smtClean="0"/>
              <a:t>Stolicą Islandii jest Reykjavik. Islandia jest jednym z krajów nordyckich.  Zgodnie z nazwą, Islandia to także kraj lodu około 11%. powierzchni tego wyżynno-górzystego kraju zajmują lodowce. Największe z nich to: Vatnajökull – 8300 km², Langjökull – 953 km², Hofsjökull – 925 km², Mýrdalsjökull – 596 km² oraz Drangajökull – 160 km².</a:t>
            </a:r>
          </a:p>
          <a:p>
            <a:r>
              <a:rPr lang="pl-PL" dirty="0" smtClean="0"/>
              <a:t>Prezydęt tego kraju jest . Guðni Th. Jóhannesson.</a:t>
            </a:r>
          </a:p>
          <a:p>
            <a:r>
              <a:rPr lang="pl-PL" dirty="0" smtClean="0"/>
              <a:t>Mieszkam tu od urodzenia i są tutaj miejsca warte uwagi.</a:t>
            </a:r>
          </a:p>
          <a:p>
            <a:endParaRPr lang="pl-PL" dirty="0" smtClean="0"/>
          </a:p>
          <a:p>
            <a:endParaRPr lang="pl-PL" dirty="0" smtClean="0"/>
          </a:p>
        </p:txBody>
      </p:sp>
      <p:sp>
        <p:nvSpPr>
          <p:cNvPr id="5" name="Title 4"/>
          <p:cNvSpPr>
            <a:spLocks noGrp="1"/>
          </p:cNvSpPr>
          <p:nvPr>
            <p:ph type="title"/>
          </p:nvPr>
        </p:nvSpPr>
        <p:spPr/>
        <p:txBody>
          <a:bodyPr>
            <a:normAutofit/>
          </a:bodyPr>
          <a:lstStyle/>
          <a:p>
            <a:pPr algn="ctr"/>
            <a:r>
              <a:rPr lang="is-IS" sz="7200" dirty="0"/>
              <a:t>I</a:t>
            </a:r>
            <a:r>
              <a:rPr lang="is-IS" sz="7200" dirty="0" smtClean="0"/>
              <a:t>slandia</a:t>
            </a:r>
            <a:endParaRPr lang="is-IS" sz="7200" dirty="0"/>
          </a:p>
        </p:txBody>
      </p:sp>
      <p:pic>
        <p:nvPicPr>
          <p:cNvPr id="8" name="Content Placeholder 7"/>
          <p:cNvPicPr>
            <a:picLocks noGrp="1" noChangeAspect="1"/>
          </p:cNvPicPr>
          <p:nvPr>
            <p:ph idx="1"/>
          </p:nvPr>
        </p:nvPicPr>
        <p:blipFill>
          <a:blip r:embed="rId2"/>
          <a:stretch>
            <a:fillRect/>
          </a:stretch>
        </p:blipFill>
        <p:spPr>
          <a:xfrm>
            <a:off x="4638787" y="4438381"/>
            <a:ext cx="1736255" cy="1156346"/>
          </a:xfrm>
          <a:prstGeom prst="rect">
            <a:avLst/>
          </a:prstGeom>
        </p:spPr>
      </p:pic>
      <p:pic>
        <p:nvPicPr>
          <p:cNvPr id="9" name="Picture 8"/>
          <p:cNvPicPr>
            <a:picLocks noChangeAspect="1"/>
          </p:cNvPicPr>
          <p:nvPr/>
        </p:nvPicPr>
        <p:blipFill>
          <a:blip r:embed="rId3"/>
          <a:stretch>
            <a:fillRect/>
          </a:stretch>
        </p:blipFill>
        <p:spPr>
          <a:xfrm>
            <a:off x="5698364" y="1466581"/>
            <a:ext cx="5715000" cy="2971800"/>
          </a:xfrm>
          <a:prstGeom prst="rect">
            <a:avLst/>
          </a:prstGeom>
        </p:spPr>
      </p:pic>
    </p:spTree>
    <p:extLst>
      <p:ext uri="{BB962C8B-B14F-4D97-AF65-F5344CB8AC3E}">
        <p14:creationId xmlns:p14="http://schemas.microsoft.com/office/powerpoint/2010/main" val="18780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6000" dirty="0"/>
              <a:t>Azerbejdżan</a:t>
            </a:r>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a:t>W tym kraju ludzie mowia po </a:t>
            </a:r>
            <a:r>
              <a:rPr lang="pl-PL" dirty="0" smtClean="0"/>
              <a:t>azersku.</a:t>
            </a:r>
          </a:p>
          <a:p>
            <a:r>
              <a:rPr lang="is-IS" dirty="0"/>
              <a:t>Liczba </a:t>
            </a:r>
            <a:r>
              <a:rPr lang="is-IS" dirty="0" smtClean="0"/>
              <a:t>ludności</a:t>
            </a:r>
            <a:r>
              <a:rPr lang="pl-PL" dirty="0"/>
              <a:t> wynosi 9 511 </a:t>
            </a:r>
            <a:r>
              <a:rPr lang="pl-PL" dirty="0" smtClean="0"/>
              <a:t>100 miliony.</a:t>
            </a:r>
          </a:p>
          <a:p>
            <a:r>
              <a:rPr lang="pl-PL" dirty="0"/>
              <a:t>Stolicą jest Baku. państwo w Azji nad Morzem Kaspijskim, graniczące z Rosją, Gruzją, Armenią, Iranem oraz Turcją. Azerbejdżan jest najludniejszym państwem </a:t>
            </a:r>
            <a:r>
              <a:rPr lang="pl-PL" dirty="0" smtClean="0"/>
              <a:t>Zakaukazia.</a:t>
            </a:r>
          </a:p>
          <a:p>
            <a:endParaRPr lang="pl-PL" dirty="0"/>
          </a:p>
          <a:p>
            <a:r>
              <a:rPr lang="pl-PL" dirty="0"/>
              <a:t>Głowa </a:t>
            </a:r>
            <a:r>
              <a:rPr lang="pl-PL" dirty="0" smtClean="0"/>
              <a:t>państwa jest prezydent </a:t>
            </a:r>
            <a:r>
              <a:rPr lang="pl-PL" dirty="0"/>
              <a:t>İlham </a:t>
            </a:r>
            <a:r>
              <a:rPr lang="pl-PL" dirty="0" smtClean="0"/>
              <a:t>Əliyev.</a:t>
            </a:r>
            <a:endParaRPr lang="is-IS" dirty="0"/>
          </a:p>
        </p:txBody>
      </p:sp>
      <p:pic>
        <p:nvPicPr>
          <p:cNvPr id="6" name="Picture 5"/>
          <p:cNvPicPr>
            <a:picLocks noChangeAspect="1"/>
          </p:cNvPicPr>
          <p:nvPr/>
        </p:nvPicPr>
        <p:blipFill>
          <a:blip r:embed="rId3"/>
          <a:stretch>
            <a:fillRect/>
          </a:stretch>
        </p:blipFill>
        <p:spPr>
          <a:xfrm>
            <a:off x="4994722" y="4359330"/>
            <a:ext cx="2203226" cy="1101613"/>
          </a:xfrm>
          <a:prstGeom prst="rect">
            <a:avLst/>
          </a:prstGeom>
        </p:spPr>
      </p:pic>
    </p:spTree>
    <p:extLst>
      <p:ext uri="{BB962C8B-B14F-4D97-AF65-F5344CB8AC3E}">
        <p14:creationId xmlns:p14="http://schemas.microsoft.com/office/powerpoint/2010/main" val="92523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Kazakhstan</a:t>
            </a:r>
          </a:p>
        </p:txBody>
      </p:sp>
      <p:pic>
        <p:nvPicPr>
          <p:cNvPr id="5" name="Content Placeholder 4"/>
          <p:cNvPicPr>
            <a:picLocks noGrp="1" noChangeAspect="1"/>
          </p:cNvPicPr>
          <p:nvPr>
            <p:ph idx="1"/>
          </p:nvPr>
        </p:nvPicPr>
        <p:blipFill>
          <a:blip r:embed="rId2"/>
          <a:stretch>
            <a:fillRect/>
          </a:stretch>
        </p:blipFill>
        <p:spPr>
          <a:xfrm>
            <a:off x="5533019" y="1481070"/>
            <a:ext cx="6495290" cy="3377551"/>
          </a:xfrm>
          <a:prstGeom prst="rect">
            <a:avLst/>
          </a:prstGeom>
        </p:spPr>
      </p:pic>
      <p:sp>
        <p:nvSpPr>
          <p:cNvPr id="4" name="Text Placeholder 3"/>
          <p:cNvSpPr>
            <a:spLocks noGrp="1"/>
          </p:cNvSpPr>
          <p:nvPr>
            <p:ph type="body" sz="half" idx="2"/>
          </p:nvPr>
        </p:nvSpPr>
        <p:spPr/>
        <p:txBody>
          <a:bodyPr/>
          <a:lstStyle/>
          <a:p>
            <a:r>
              <a:rPr lang="is-IS" dirty="0"/>
              <a:t>Official </a:t>
            </a:r>
            <a:r>
              <a:rPr lang="is-IS" dirty="0" smtClean="0"/>
              <a:t>languages</a:t>
            </a:r>
            <a:r>
              <a:rPr lang="pl-PL" dirty="0"/>
              <a:t> </a:t>
            </a:r>
            <a:r>
              <a:rPr lang="pl-PL" dirty="0" smtClean="0"/>
              <a:t>is </a:t>
            </a:r>
            <a:r>
              <a:rPr lang="is-IS" dirty="0" smtClean="0"/>
              <a:t>Kazakh</a:t>
            </a:r>
            <a:r>
              <a:rPr lang="pl-PL" dirty="0"/>
              <a:t> and </a:t>
            </a:r>
            <a:r>
              <a:rPr lang="pl-PL" dirty="0" smtClean="0"/>
              <a:t>Russian.</a:t>
            </a:r>
          </a:p>
          <a:p>
            <a:r>
              <a:rPr lang="pl-PL" dirty="0"/>
              <a:t>Population is </a:t>
            </a:r>
            <a:r>
              <a:rPr lang="pl-PL" dirty="0" smtClean="0"/>
              <a:t>17,693,500.</a:t>
            </a:r>
          </a:p>
          <a:p>
            <a:r>
              <a:rPr lang="pl-PL" dirty="0" smtClean="0"/>
              <a:t>The capital </a:t>
            </a:r>
            <a:r>
              <a:rPr lang="pl-PL" dirty="0"/>
              <a:t>of Kazakhstan is </a:t>
            </a:r>
            <a:r>
              <a:rPr lang="pl-PL" dirty="0" smtClean="0"/>
              <a:t>Astana.</a:t>
            </a:r>
            <a:r>
              <a:rPr lang="en-US" dirty="0"/>
              <a:t> officially the Republic of Kazakhstan, is a transcontinental country in northern Central </a:t>
            </a:r>
            <a:r>
              <a:rPr lang="en-US" dirty="0" smtClean="0"/>
              <a:t>Asia </a:t>
            </a:r>
            <a:r>
              <a:rPr lang="en-US" dirty="0"/>
              <a:t>and Eastern Europe. Kazakhstan is the world's largest landlocked country, and the ninth largest in the world, with an area of 2,724,900 square </a:t>
            </a:r>
            <a:r>
              <a:rPr lang="en-US" dirty="0" err="1" smtClean="0"/>
              <a:t>kilometres</a:t>
            </a:r>
            <a:r>
              <a:rPr lang="pl-PL" dirty="0" smtClean="0"/>
              <a:t>.</a:t>
            </a:r>
          </a:p>
          <a:p>
            <a:r>
              <a:rPr lang="pl-PL" dirty="0" smtClean="0"/>
              <a:t>President is Nursultan Nazarbayev.</a:t>
            </a:r>
          </a:p>
          <a:p>
            <a:endParaRPr lang="pl-PL" dirty="0"/>
          </a:p>
          <a:p>
            <a:endParaRPr lang="is-IS" dirty="0"/>
          </a:p>
        </p:txBody>
      </p:sp>
      <p:pic>
        <p:nvPicPr>
          <p:cNvPr id="6" name="Picture 5"/>
          <p:cNvPicPr>
            <a:picLocks noChangeAspect="1"/>
          </p:cNvPicPr>
          <p:nvPr/>
        </p:nvPicPr>
        <p:blipFill>
          <a:blip r:embed="rId3"/>
          <a:stretch>
            <a:fillRect/>
          </a:stretch>
        </p:blipFill>
        <p:spPr>
          <a:xfrm>
            <a:off x="4981979" y="4430333"/>
            <a:ext cx="2409154" cy="1204577"/>
          </a:xfrm>
          <a:prstGeom prst="rect">
            <a:avLst/>
          </a:prstGeom>
        </p:spPr>
      </p:pic>
    </p:spTree>
    <p:extLst>
      <p:ext uri="{BB962C8B-B14F-4D97-AF65-F5344CB8AC3E}">
        <p14:creationId xmlns:p14="http://schemas.microsoft.com/office/powerpoint/2010/main" val="6039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a:t>P</a:t>
            </a:r>
            <a:r>
              <a:rPr lang="pl-PL" sz="6600" dirty="0" smtClean="0"/>
              <a:t>ortugalia</a:t>
            </a:r>
            <a:endParaRPr lang="is-IS" sz="6600" dirty="0"/>
          </a:p>
        </p:txBody>
      </p:sp>
      <p:pic>
        <p:nvPicPr>
          <p:cNvPr id="5" name="Content Placeholder 4"/>
          <p:cNvPicPr>
            <a:picLocks noGrp="1" noChangeAspect="1"/>
          </p:cNvPicPr>
          <p:nvPr>
            <p:ph idx="1"/>
          </p:nvPr>
        </p:nvPicPr>
        <p:blipFill>
          <a:blip r:embed="rId2"/>
          <a:stretch>
            <a:fillRect/>
          </a:stretch>
        </p:blipFill>
        <p:spPr>
          <a:xfrm>
            <a:off x="5144672" y="1120462"/>
            <a:ext cx="6445756" cy="3351793"/>
          </a:xfrm>
          <a:prstGeom prst="rect">
            <a:avLst/>
          </a:prstGeom>
        </p:spPr>
      </p:pic>
      <p:sp>
        <p:nvSpPr>
          <p:cNvPr id="4" name="Text Placeholder 3"/>
          <p:cNvSpPr>
            <a:spLocks noGrp="1"/>
          </p:cNvSpPr>
          <p:nvPr>
            <p:ph type="body" sz="half" idx="2"/>
          </p:nvPr>
        </p:nvSpPr>
        <p:spPr/>
        <p:txBody>
          <a:bodyPr/>
          <a:lstStyle/>
          <a:p>
            <a:r>
              <a:rPr lang="pl-PL" dirty="0" smtClean="0"/>
              <a:t>W tym kraju mówi sie po portugalsku.</a:t>
            </a:r>
          </a:p>
          <a:p>
            <a:r>
              <a:rPr lang="pl-PL" dirty="0" smtClean="0"/>
              <a:t>Mieszka tu ponad 10 813 osób.</a:t>
            </a:r>
          </a:p>
          <a:p>
            <a:r>
              <a:rPr lang="pl-PL" dirty="0" smtClean="0"/>
              <a:t>Stolicą panstwa jest </a:t>
            </a:r>
            <a:r>
              <a:rPr lang="pl-PL" dirty="0"/>
              <a:t>Lizbona. państwo europejskie położone w zachodniej części Europy Południowej na południowym zachodzie Półwyspu Iberyjskiego. Jest najdalej wysuniętym na zachód państwem Europy, od północy i wschodu graniczy z Hiszpanią, a od zachodu i południa Portugalię oblewają wody Oceanu Atlantyckiego</a:t>
            </a:r>
            <a:r>
              <a:rPr lang="pl-PL" dirty="0" smtClean="0"/>
              <a:t>.</a:t>
            </a:r>
          </a:p>
          <a:p>
            <a:endParaRPr lang="pl-PL" dirty="0"/>
          </a:p>
          <a:p>
            <a:r>
              <a:rPr lang="pl-PL" dirty="0" smtClean="0"/>
              <a:t>Głowa anstwa jest pezydent Marcelo Rebelo de Sousa.</a:t>
            </a:r>
            <a:endParaRPr lang="is-IS" dirty="0"/>
          </a:p>
        </p:txBody>
      </p:sp>
      <p:pic>
        <p:nvPicPr>
          <p:cNvPr id="6" name="Picture 5"/>
          <p:cNvPicPr>
            <a:picLocks noChangeAspect="1"/>
          </p:cNvPicPr>
          <p:nvPr/>
        </p:nvPicPr>
        <p:blipFill>
          <a:blip r:embed="rId3"/>
          <a:stretch>
            <a:fillRect/>
          </a:stretch>
        </p:blipFill>
        <p:spPr>
          <a:xfrm>
            <a:off x="5144672" y="3865305"/>
            <a:ext cx="1820850" cy="1213900"/>
          </a:xfrm>
          <a:prstGeom prst="rect">
            <a:avLst/>
          </a:prstGeom>
        </p:spPr>
      </p:pic>
    </p:spTree>
    <p:extLst>
      <p:ext uri="{BB962C8B-B14F-4D97-AF65-F5344CB8AC3E}">
        <p14:creationId xmlns:p14="http://schemas.microsoft.com/office/powerpoint/2010/main" val="413301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000" dirty="0" smtClean="0"/>
              <a:t>Spain </a:t>
            </a:r>
            <a:endParaRPr lang="is-IS" sz="6000" dirty="0"/>
          </a:p>
        </p:txBody>
      </p:sp>
      <p:pic>
        <p:nvPicPr>
          <p:cNvPr id="5" name="Content Placeholder 4"/>
          <p:cNvPicPr>
            <a:picLocks noGrp="1" noChangeAspect="1"/>
          </p:cNvPicPr>
          <p:nvPr>
            <p:ph idx="1"/>
          </p:nvPr>
        </p:nvPicPr>
        <p:blipFill>
          <a:blip r:embed="rId2"/>
          <a:stretch>
            <a:fillRect/>
          </a:stretch>
        </p:blipFill>
        <p:spPr>
          <a:xfrm>
            <a:off x="4772025" y="1287887"/>
            <a:ext cx="6594360" cy="3429067"/>
          </a:xfrm>
          <a:prstGeom prst="rect">
            <a:avLst/>
          </a:prstGeom>
        </p:spPr>
      </p:pic>
      <p:sp>
        <p:nvSpPr>
          <p:cNvPr id="4" name="Text Placeholder 3"/>
          <p:cNvSpPr>
            <a:spLocks noGrp="1"/>
          </p:cNvSpPr>
          <p:nvPr>
            <p:ph type="body" sz="half" idx="2"/>
          </p:nvPr>
        </p:nvSpPr>
        <p:spPr/>
        <p:txBody>
          <a:bodyPr/>
          <a:lstStyle/>
          <a:p>
            <a:r>
              <a:rPr lang="pl-PL" dirty="0" smtClean="0"/>
              <a:t>Here in Spain people speak Spanish</a:t>
            </a:r>
          </a:p>
          <a:p>
            <a:r>
              <a:rPr lang="pl-PL" dirty="0" smtClean="0"/>
              <a:t>Population in spain is 46 423 064.</a:t>
            </a:r>
          </a:p>
          <a:p>
            <a:r>
              <a:rPr lang="pl-PL" dirty="0" smtClean="0"/>
              <a:t>The capital city of spain is Madrid.</a:t>
            </a:r>
            <a:r>
              <a:rPr lang="en-US" dirty="0"/>
              <a:t> is a sovereign state largely located on the Iberian Peninsula in southwestern Europe, with archipelagos in the Atlantic Ocean and Mediterranean Sea, and several small territories on and near the North African coast. Its Mainland is bordered to the south and east by the Mediterranean Sea except for a small land boundary with </a:t>
            </a:r>
            <a:r>
              <a:rPr lang="en-US" dirty="0" smtClean="0"/>
              <a:t>Gibraltar</a:t>
            </a:r>
            <a:r>
              <a:rPr lang="pl-PL" dirty="0" smtClean="0"/>
              <a:t>.</a:t>
            </a:r>
          </a:p>
          <a:p>
            <a:endParaRPr lang="pl-PL" dirty="0"/>
          </a:p>
          <a:p>
            <a:r>
              <a:rPr lang="pl-PL" dirty="0" smtClean="0"/>
              <a:t>The monarchy of spain is Felipe VI</a:t>
            </a:r>
            <a:endParaRPr lang="is-IS" dirty="0"/>
          </a:p>
        </p:txBody>
      </p:sp>
      <p:pic>
        <p:nvPicPr>
          <p:cNvPr id="6" name="Picture 5"/>
          <p:cNvPicPr>
            <a:picLocks noChangeAspect="1"/>
          </p:cNvPicPr>
          <p:nvPr/>
        </p:nvPicPr>
        <p:blipFill>
          <a:blip r:embed="rId3"/>
          <a:stretch>
            <a:fillRect/>
          </a:stretch>
        </p:blipFill>
        <p:spPr>
          <a:xfrm>
            <a:off x="4604601" y="3686577"/>
            <a:ext cx="1966912" cy="1311275"/>
          </a:xfrm>
          <a:prstGeom prst="rect">
            <a:avLst/>
          </a:prstGeom>
        </p:spPr>
      </p:pic>
    </p:spTree>
    <p:extLst>
      <p:ext uri="{BB962C8B-B14F-4D97-AF65-F5344CB8AC3E}">
        <p14:creationId xmlns:p14="http://schemas.microsoft.com/office/powerpoint/2010/main" val="936053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Andora</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smtClean="0"/>
              <a:t>W Andorze mowi sie po katalonsku.</a:t>
            </a:r>
          </a:p>
          <a:p>
            <a:r>
              <a:rPr lang="pl-PL" dirty="0" smtClean="0"/>
              <a:t>Mieszka tu 78.014 osob.</a:t>
            </a:r>
          </a:p>
          <a:p>
            <a:r>
              <a:rPr lang="pl-PL" dirty="0"/>
              <a:t>Stolica Andory jest Andora. małe państwo w południowo-zachodniej Europie, bez dostępu do morza. Leży w Pirenejach, granicząc od północy z Francją, a od południa </a:t>
            </a:r>
            <a:r>
              <a:rPr lang="pl-PL" dirty="0" smtClean="0"/>
              <a:t>z </a:t>
            </a:r>
            <a:r>
              <a:rPr lang="pl-PL" dirty="0"/>
              <a:t>Hiszpanią</a:t>
            </a:r>
            <a:r>
              <a:rPr lang="pl-PL" dirty="0" smtClean="0"/>
              <a:t>.</a:t>
            </a:r>
          </a:p>
          <a:p>
            <a:endParaRPr lang="pl-PL" dirty="0"/>
          </a:p>
          <a:p>
            <a:r>
              <a:rPr lang="pl-PL" dirty="0" smtClean="0"/>
              <a:t>Głowa tego panstwa są współksiazeta współksiaze francuski Francois Hollande i współksiaże epsikopalny Joan Enric Vives Sicilia.</a:t>
            </a:r>
            <a:endParaRPr lang="is-IS" dirty="0"/>
          </a:p>
        </p:txBody>
      </p:sp>
      <p:pic>
        <p:nvPicPr>
          <p:cNvPr id="6" name="Picture 5"/>
          <p:cNvPicPr>
            <a:picLocks noChangeAspect="1"/>
          </p:cNvPicPr>
          <p:nvPr/>
        </p:nvPicPr>
        <p:blipFill>
          <a:blip r:embed="rId3"/>
          <a:stretch>
            <a:fillRect/>
          </a:stretch>
        </p:blipFill>
        <p:spPr>
          <a:xfrm>
            <a:off x="4945488" y="4316946"/>
            <a:ext cx="1700480" cy="1186381"/>
          </a:xfrm>
          <a:prstGeom prst="rect">
            <a:avLst/>
          </a:prstGeom>
        </p:spPr>
      </p:pic>
    </p:spTree>
    <p:extLst>
      <p:ext uri="{BB962C8B-B14F-4D97-AF65-F5344CB8AC3E}">
        <p14:creationId xmlns:p14="http://schemas.microsoft.com/office/powerpoint/2010/main" val="380939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Monaco</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smtClean="0"/>
              <a:t>Official language in Monaco is French.</a:t>
            </a:r>
          </a:p>
          <a:p>
            <a:r>
              <a:rPr lang="pl-PL" dirty="0" smtClean="0"/>
              <a:t>Population in Monaco is 37 800.</a:t>
            </a:r>
          </a:p>
          <a:p>
            <a:r>
              <a:rPr lang="pl-PL" dirty="0" smtClean="0"/>
              <a:t>The capital city of Monaco is Monaco.</a:t>
            </a:r>
            <a:r>
              <a:rPr lang="en-US" dirty="0"/>
              <a:t> is a sovereign city-state and microstate, located on the French Riviera in Western Europe. France borders the country on three sides while the other side borders the Mediterranean Sea. </a:t>
            </a:r>
            <a:endParaRPr lang="pl-PL" dirty="0" smtClean="0"/>
          </a:p>
          <a:p>
            <a:r>
              <a:rPr lang="pl-PL" dirty="0" smtClean="0"/>
              <a:t>Prince in Monaco is Albert II</a:t>
            </a:r>
            <a:endParaRPr lang="is-IS" dirty="0"/>
          </a:p>
        </p:txBody>
      </p:sp>
      <p:pic>
        <p:nvPicPr>
          <p:cNvPr id="6" name="Picture 5"/>
          <p:cNvPicPr>
            <a:picLocks noChangeAspect="1"/>
          </p:cNvPicPr>
          <p:nvPr/>
        </p:nvPicPr>
        <p:blipFill>
          <a:blip r:embed="rId3"/>
          <a:stretch>
            <a:fillRect/>
          </a:stretch>
        </p:blipFill>
        <p:spPr>
          <a:xfrm>
            <a:off x="5411788" y="3709236"/>
            <a:ext cx="1501126" cy="1200901"/>
          </a:xfrm>
          <a:prstGeom prst="rect">
            <a:avLst/>
          </a:prstGeom>
        </p:spPr>
      </p:pic>
    </p:spTree>
    <p:extLst>
      <p:ext uri="{BB962C8B-B14F-4D97-AF65-F5344CB8AC3E}">
        <p14:creationId xmlns:p14="http://schemas.microsoft.com/office/powerpoint/2010/main" val="380650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a:t>W</a:t>
            </a:r>
            <a:r>
              <a:rPr lang="pl-PL" sz="6600" dirty="0" smtClean="0"/>
              <a:t>łochy</a:t>
            </a:r>
            <a:endParaRPr lang="is-IS" sz="6600" dirty="0"/>
          </a:p>
        </p:txBody>
      </p:sp>
      <p:pic>
        <p:nvPicPr>
          <p:cNvPr id="5" name="Content Placeholder 4"/>
          <p:cNvPicPr>
            <a:picLocks noGrp="1" noChangeAspect="1"/>
          </p:cNvPicPr>
          <p:nvPr>
            <p:ph idx="1"/>
          </p:nvPr>
        </p:nvPicPr>
        <p:blipFill>
          <a:blip r:embed="rId2"/>
          <a:stretch>
            <a:fillRect/>
          </a:stretch>
        </p:blipFill>
        <p:spPr>
          <a:xfrm>
            <a:off x="4892047" y="1257300"/>
            <a:ext cx="6569592" cy="3416188"/>
          </a:xfrm>
          <a:prstGeom prst="rect">
            <a:avLst/>
          </a:prstGeom>
        </p:spPr>
      </p:pic>
      <p:sp>
        <p:nvSpPr>
          <p:cNvPr id="4" name="Text Placeholder 3"/>
          <p:cNvSpPr>
            <a:spLocks noGrp="1"/>
          </p:cNvSpPr>
          <p:nvPr>
            <p:ph type="body" sz="half" idx="2"/>
          </p:nvPr>
        </p:nvSpPr>
        <p:spPr/>
        <p:txBody>
          <a:bodyPr/>
          <a:lstStyle/>
          <a:p>
            <a:r>
              <a:rPr lang="pl-PL" dirty="0" smtClean="0"/>
              <a:t>We włoszech mówi sie po włosku.</a:t>
            </a:r>
          </a:p>
          <a:p>
            <a:r>
              <a:rPr lang="pl-PL" dirty="0" smtClean="0"/>
              <a:t>Mieszk tu aż 60 788 410 ludzi.</a:t>
            </a:r>
          </a:p>
          <a:p>
            <a:r>
              <a:rPr lang="pl-PL" dirty="0" smtClean="0"/>
              <a:t>Stolica panstwa </a:t>
            </a:r>
            <a:r>
              <a:rPr lang="pl-PL" dirty="0"/>
              <a:t>jest Rzym. państwo położone w Europie Południowej, na Półwyspie Apenińskim, będące członkiem Unii Europejskiej oraz wielu organizacji, m.in.: NATO, należące do siedmiu najbardziej uprzemysłowionych i bogatych państw </a:t>
            </a:r>
            <a:r>
              <a:rPr lang="pl-PL" dirty="0" smtClean="0"/>
              <a:t>świata.</a:t>
            </a:r>
          </a:p>
          <a:p>
            <a:r>
              <a:rPr lang="pl-PL" dirty="0" smtClean="0"/>
              <a:t>Prezydentem jest Sergio Materella.</a:t>
            </a:r>
            <a:endParaRPr lang="is-IS" dirty="0"/>
          </a:p>
        </p:txBody>
      </p:sp>
      <p:pic>
        <p:nvPicPr>
          <p:cNvPr id="6" name="Picture 5"/>
          <p:cNvPicPr>
            <a:picLocks noChangeAspect="1"/>
          </p:cNvPicPr>
          <p:nvPr/>
        </p:nvPicPr>
        <p:blipFill>
          <a:blip r:embed="rId3"/>
          <a:stretch>
            <a:fillRect/>
          </a:stretch>
        </p:blipFill>
        <p:spPr>
          <a:xfrm>
            <a:off x="4772025" y="3657600"/>
            <a:ext cx="1655136" cy="1120017"/>
          </a:xfrm>
          <a:prstGeom prst="rect">
            <a:avLst/>
          </a:prstGeom>
        </p:spPr>
      </p:pic>
    </p:spTree>
    <p:extLst>
      <p:ext uri="{BB962C8B-B14F-4D97-AF65-F5344CB8AC3E}">
        <p14:creationId xmlns:p14="http://schemas.microsoft.com/office/powerpoint/2010/main" val="309899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l-PL" sz="6600" dirty="0" smtClean="0"/>
              <a:t>San Morino</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a:t>Official language in </a:t>
            </a:r>
            <a:r>
              <a:rPr lang="pl-PL" dirty="0" smtClean="0"/>
              <a:t>San Morino is italian.</a:t>
            </a:r>
          </a:p>
          <a:p>
            <a:r>
              <a:rPr lang="pl-PL" dirty="0" smtClean="0"/>
              <a:t>Population is 33 020.</a:t>
            </a:r>
          </a:p>
          <a:p>
            <a:r>
              <a:rPr lang="pl-PL" dirty="0" smtClean="0"/>
              <a:t>The capital city is San Morino.</a:t>
            </a:r>
            <a:r>
              <a:rPr lang="en-US" dirty="0"/>
              <a:t> Its capital is the City of San Marino and its largest city is </a:t>
            </a:r>
            <a:r>
              <a:rPr lang="en-US" dirty="0" err="1"/>
              <a:t>Dogana</a:t>
            </a:r>
            <a:r>
              <a:rPr lang="en-US" dirty="0"/>
              <a:t>. San Marino has the smallest population of all the members of the Council of Europe</a:t>
            </a:r>
            <a:r>
              <a:rPr lang="en-US" dirty="0" smtClean="0"/>
              <a:t>.</a:t>
            </a:r>
            <a:endParaRPr lang="pl-PL" dirty="0" smtClean="0"/>
          </a:p>
          <a:p>
            <a:endParaRPr lang="pl-PL" dirty="0"/>
          </a:p>
          <a:p>
            <a:r>
              <a:rPr lang="pl-PL" dirty="0" smtClean="0"/>
              <a:t>Government is Massimo Andrea Ugolini.</a:t>
            </a:r>
            <a:endParaRPr lang="is-IS" dirty="0"/>
          </a:p>
        </p:txBody>
      </p:sp>
      <p:pic>
        <p:nvPicPr>
          <p:cNvPr id="6" name="Picture 5"/>
          <p:cNvPicPr>
            <a:picLocks noChangeAspect="1"/>
          </p:cNvPicPr>
          <p:nvPr/>
        </p:nvPicPr>
        <p:blipFill>
          <a:blip r:embed="rId3"/>
          <a:stretch>
            <a:fillRect/>
          </a:stretch>
        </p:blipFill>
        <p:spPr>
          <a:xfrm>
            <a:off x="5411788" y="4121239"/>
            <a:ext cx="1503072" cy="1127304"/>
          </a:xfrm>
          <a:prstGeom prst="rect">
            <a:avLst/>
          </a:prstGeom>
        </p:spPr>
      </p:pic>
    </p:spTree>
    <p:extLst>
      <p:ext uri="{BB962C8B-B14F-4D97-AF65-F5344CB8AC3E}">
        <p14:creationId xmlns:p14="http://schemas.microsoft.com/office/powerpoint/2010/main" val="4374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000" dirty="0" smtClean="0"/>
              <a:t>Watykan</a:t>
            </a:r>
            <a:endParaRPr lang="is-IS" sz="60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smtClean="0"/>
              <a:t>W Watykanie mówi sie głownie po włosku i łacinsku.</a:t>
            </a:r>
          </a:p>
          <a:p>
            <a:r>
              <a:rPr lang="pl-PL" dirty="0" smtClean="0"/>
              <a:t>Mieszka tu 1000 osob.</a:t>
            </a:r>
          </a:p>
          <a:p>
            <a:r>
              <a:rPr lang="pl-PL" dirty="0"/>
              <a:t>Stolica tego panstwa jest Watykan. miasto-państwo w Europie Południowej, na Półwyspie Apenińskim, enklawa na terytorium Włoch, w Rzymie. Najmniejsze państwo świata pod względem powierzchni i najmniejsze niepodległe państwo pod względem liczby </a:t>
            </a:r>
            <a:r>
              <a:rPr lang="pl-PL" dirty="0" smtClean="0"/>
              <a:t>ludności.</a:t>
            </a:r>
          </a:p>
          <a:p>
            <a:r>
              <a:rPr lang="pl-PL" dirty="0" smtClean="0"/>
              <a:t>Głową Wtykanu jest Suweryn papierz Franciszek.</a:t>
            </a:r>
            <a:endParaRPr lang="pl-PL" dirty="0"/>
          </a:p>
        </p:txBody>
      </p:sp>
      <p:pic>
        <p:nvPicPr>
          <p:cNvPr id="6" name="Picture 5"/>
          <p:cNvPicPr>
            <a:picLocks noChangeAspect="1"/>
          </p:cNvPicPr>
          <p:nvPr/>
        </p:nvPicPr>
        <p:blipFill>
          <a:blip r:embed="rId3"/>
          <a:stretch>
            <a:fillRect/>
          </a:stretch>
        </p:blipFill>
        <p:spPr>
          <a:xfrm>
            <a:off x="5061399" y="3836832"/>
            <a:ext cx="1771582" cy="1771582"/>
          </a:xfrm>
          <a:prstGeom prst="rect">
            <a:avLst/>
          </a:prstGeom>
        </p:spPr>
      </p:pic>
    </p:spTree>
    <p:extLst>
      <p:ext uri="{BB962C8B-B14F-4D97-AF65-F5344CB8AC3E}">
        <p14:creationId xmlns:p14="http://schemas.microsoft.com/office/powerpoint/2010/main" val="147363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Malta</a:t>
            </a:r>
            <a:endParaRPr lang="is-IS" sz="6600" dirty="0"/>
          </a:p>
        </p:txBody>
      </p:sp>
      <p:pic>
        <p:nvPicPr>
          <p:cNvPr id="6" name="Content Placeholder 5"/>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is-IS" dirty="0"/>
              <a:t>Official language </a:t>
            </a:r>
            <a:r>
              <a:rPr lang="pl-PL" dirty="0" smtClean="0"/>
              <a:t>is Maltese.</a:t>
            </a:r>
          </a:p>
          <a:p>
            <a:r>
              <a:rPr lang="pl-PL" dirty="0" smtClean="0"/>
              <a:t>Population in Malta is 45 426.</a:t>
            </a:r>
          </a:p>
          <a:p>
            <a:r>
              <a:rPr lang="pl-PL" dirty="0" smtClean="0"/>
              <a:t>Capital cyti is Valetta.</a:t>
            </a:r>
            <a:r>
              <a:rPr lang="en-US" dirty="0"/>
              <a:t> European island country consisting of an archipelago in the Mediterranean Sea. It lies 80 km (50 mi) south of Italy, 284 km (176 mi) east of Tunisia, and 333 km (207 mi) north of Libya</a:t>
            </a:r>
            <a:r>
              <a:rPr lang="en-US" dirty="0" smtClean="0"/>
              <a:t>.</a:t>
            </a:r>
            <a:endParaRPr lang="pl-PL" dirty="0" smtClean="0"/>
          </a:p>
          <a:p>
            <a:endParaRPr lang="pl-PL" dirty="0"/>
          </a:p>
          <a:p>
            <a:r>
              <a:rPr lang="pl-PL" dirty="0" smtClean="0"/>
              <a:t>Presitend is Marie Lousie Colerio Preca.</a:t>
            </a:r>
            <a:endParaRPr lang="is-IS" dirty="0"/>
          </a:p>
        </p:txBody>
      </p:sp>
      <p:pic>
        <p:nvPicPr>
          <p:cNvPr id="7" name="Picture 6"/>
          <p:cNvPicPr>
            <a:picLocks noChangeAspect="1"/>
          </p:cNvPicPr>
          <p:nvPr/>
        </p:nvPicPr>
        <p:blipFill>
          <a:blip r:embed="rId3"/>
          <a:stretch>
            <a:fillRect/>
          </a:stretch>
        </p:blipFill>
        <p:spPr>
          <a:xfrm>
            <a:off x="5197028" y="3744086"/>
            <a:ext cx="1966912" cy="1311275"/>
          </a:xfrm>
          <a:prstGeom prst="rect">
            <a:avLst/>
          </a:prstGeom>
        </p:spPr>
      </p:pic>
    </p:spTree>
    <p:extLst>
      <p:ext uri="{BB962C8B-B14F-4D97-AF65-F5344CB8AC3E}">
        <p14:creationId xmlns:p14="http://schemas.microsoft.com/office/powerpoint/2010/main" val="92763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7200" dirty="0"/>
              <a:t>I</a:t>
            </a:r>
            <a:r>
              <a:rPr lang="pl-PL" sz="7200" dirty="0" smtClean="0"/>
              <a:t>reland</a:t>
            </a:r>
            <a:endParaRPr lang="is-IS" sz="7200" dirty="0"/>
          </a:p>
        </p:txBody>
      </p:sp>
      <p:pic>
        <p:nvPicPr>
          <p:cNvPr id="5" name="Picture Placeholder 4"/>
          <p:cNvPicPr>
            <a:picLocks noGrp="1" noChangeAspect="1"/>
          </p:cNvPicPr>
          <p:nvPr>
            <p:ph type="pic" idx="1"/>
          </p:nvPr>
        </p:nvPicPr>
        <p:blipFill>
          <a:blip r:embed="rId2"/>
          <a:srcRect l="17072" r="17072"/>
          <a:stretch>
            <a:fillRect/>
          </a:stretch>
        </p:blipFill>
        <p:spPr>
          <a:xfrm>
            <a:off x="6019510" y="1429555"/>
            <a:ext cx="5155573" cy="4070887"/>
          </a:xfrm>
          <a:prstGeom prst="rect">
            <a:avLst/>
          </a:prstGeom>
        </p:spPr>
      </p:pic>
      <p:sp>
        <p:nvSpPr>
          <p:cNvPr id="4" name="Text Placeholder 3"/>
          <p:cNvSpPr>
            <a:spLocks noGrp="1"/>
          </p:cNvSpPr>
          <p:nvPr>
            <p:ph type="body" sz="half" idx="2"/>
          </p:nvPr>
        </p:nvSpPr>
        <p:spPr/>
        <p:txBody>
          <a:bodyPr/>
          <a:lstStyle/>
          <a:p>
            <a:r>
              <a:rPr lang="en-US" dirty="0" smtClean="0"/>
              <a:t>Here in Ireland people speak </a:t>
            </a:r>
            <a:r>
              <a:rPr lang="en-US" dirty="0" smtClean="0"/>
              <a:t>English</a:t>
            </a:r>
            <a:r>
              <a:rPr lang="is-IS" dirty="0"/>
              <a:t> </a:t>
            </a:r>
            <a:r>
              <a:rPr lang="is-IS" dirty="0" smtClean="0"/>
              <a:t>and Irish.</a:t>
            </a:r>
            <a:endParaRPr lang="pl-PL" dirty="0" smtClean="0"/>
          </a:p>
          <a:p>
            <a:r>
              <a:rPr lang="en-US" dirty="0" smtClean="0"/>
              <a:t>Just under 4.6 million live in the Republic of Ireland and just over 1.8 million live in Northern Ireland.</a:t>
            </a:r>
            <a:endParaRPr lang="pl-PL" dirty="0" smtClean="0"/>
          </a:p>
          <a:p>
            <a:r>
              <a:rPr lang="pl-PL" dirty="0" smtClean="0"/>
              <a:t>Dublin is capital of Ireland.</a:t>
            </a:r>
            <a:r>
              <a:rPr lang="en-US" dirty="0" smtClean="0"/>
              <a:t>the third largest island in Europe. Politically, the island is divided into two parts: the Ireland and Northern Ireland, which is part of the United Kingdom of Great Britain and Northern Ireland.</a:t>
            </a:r>
            <a:endParaRPr lang="pl-PL" dirty="0" smtClean="0"/>
          </a:p>
          <a:p>
            <a:r>
              <a:rPr lang="is-IS" dirty="0"/>
              <a:t>President of </a:t>
            </a:r>
            <a:r>
              <a:rPr lang="is-IS" dirty="0" smtClean="0"/>
              <a:t>Ireland is Michael D. Higgins.</a:t>
            </a:r>
            <a:endParaRPr lang="is-IS" dirty="0"/>
          </a:p>
        </p:txBody>
      </p:sp>
      <p:pic>
        <p:nvPicPr>
          <p:cNvPr id="6" name="Picture 5"/>
          <p:cNvPicPr>
            <a:picLocks noChangeAspect="1"/>
          </p:cNvPicPr>
          <p:nvPr/>
        </p:nvPicPr>
        <p:blipFill>
          <a:blip r:embed="rId3"/>
          <a:stretch>
            <a:fillRect/>
          </a:stretch>
        </p:blipFill>
        <p:spPr>
          <a:xfrm>
            <a:off x="4608490" y="4997002"/>
            <a:ext cx="2502258" cy="1251129"/>
          </a:xfrm>
          <a:prstGeom prst="rect">
            <a:avLst/>
          </a:prstGeom>
        </p:spPr>
      </p:pic>
    </p:spTree>
    <p:extLst>
      <p:ext uri="{BB962C8B-B14F-4D97-AF65-F5344CB8AC3E}">
        <p14:creationId xmlns:p14="http://schemas.microsoft.com/office/powerpoint/2010/main" val="219961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Finlandia</a:t>
            </a:r>
            <a:endParaRPr lang="is-IS" sz="6600" dirty="0"/>
          </a:p>
        </p:txBody>
      </p:sp>
      <p:sp>
        <p:nvSpPr>
          <p:cNvPr id="4" name="Text Placeholder 3"/>
          <p:cNvSpPr>
            <a:spLocks noGrp="1"/>
          </p:cNvSpPr>
          <p:nvPr>
            <p:ph type="body" sz="half" idx="2"/>
          </p:nvPr>
        </p:nvSpPr>
        <p:spPr/>
        <p:txBody>
          <a:bodyPr/>
          <a:lstStyle/>
          <a:p>
            <a:r>
              <a:rPr lang="pl-PL" dirty="0" smtClean="0"/>
              <a:t>Tu ludzie mówią po finsku i po szwedzku.</a:t>
            </a:r>
          </a:p>
          <a:p>
            <a:r>
              <a:rPr lang="pl-PL" dirty="0" smtClean="0"/>
              <a:t>Mieszka tu 5 426 125 ludzi.</a:t>
            </a:r>
          </a:p>
          <a:p>
            <a:r>
              <a:rPr lang="pl-PL" dirty="0" smtClean="0"/>
              <a:t>Stolica pantwajest </a:t>
            </a:r>
            <a:r>
              <a:rPr lang="pl-PL" dirty="0"/>
              <a:t>Heksini. państwo w Europie Północnej, powstałe po odłączeniu od Rosji w 1917. Członek Unii Europejskiej. Graniczy od zachodu ze Szwecją, od północy z Norwegią i od wschodu z Rosją. Od zachodu ma ponadto dostęp do Morza Bałtyckiego</a:t>
            </a:r>
            <a:r>
              <a:rPr lang="pl-PL" dirty="0" smtClean="0"/>
              <a:t>.</a:t>
            </a:r>
          </a:p>
          <a:p>
            <a:endParaRPr lang="pl-PL" dirty="0"/>
          </a:p>
          <a:p>
            <a:r>
              <a:rPr lang="pl-PL" dirty="0" smtClean="0"/>
              <a:t>Prezydent Sauli Niinisto</a:t>
            </a:r>
          </a:p>
        </p:txBody>
      </p:sp>
      <p:pic>
        <p:nvPicPr>
          <p:cNvPr id="7" name="Content Placeholder 6"/>
          <p:cNvPicPr>
            <a:picLocks noGrp="1" noChangeAspect="1"/>
          </p:cNvPicPr>
          <p:nvPr>
            <p:ph idx="1"/>
          </p:nvPr>
        </p:nvPicPr>
        <p:blipFill>
          <a:blip r:embed="rId2"/>
          <a:stretch>
            <a:fillRect/>
          </a:stretch>
        </p:blipFill>
        <p:spPr>
          <a:xfrm>
            <a:off x="5419215" y="987425"/>
            <a:ext cx="5700146" cy="4873625"/>
          </a:xfrm>
          <a:prstGeom prst="rect">
            <a:avLst/>
          </a:prstGeom>
        </p:spPr>
      </p:pic>
      <p:pic>
        <p:nvPicPr>
          <p:cNvPr id="8" name="Picture 7"/>
          <p:cNvPicPr>
            <a:picLocks noChangeAspect="1"/>
          </p:cNvPicPr>
          <p:nvPr/>
        </p:nvPicPr>
        <p:blipFill>
          <a:blip r:embed="rId3"/>
          <a:stretch>
            <a:fillRect/>
          </a:stretch>
        </p:blipFill>
        <p:spPr>
          <a:xfrm>
            <a:off x="5419215" y="4568734"/>
            <a:ext cx="1919287" cy="1166926"/>
          </a:xfrm>
          <a:prstGeom prst="rect">
            <a:avLst/>
          </a:prstGeom>
        </p:spPr>
      </p:pic>
    </p:spTree>
    <p:extLst>
      <p:ext uri="{BB962C8B-B14F-4D97-AF65-F5344CB8AC3E}">
        <p14:creationId xmlns:p14="http://schemas.microsoft.com/office/powerpoint/2010/main" val="161078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Russia</a:t>
            </a:r>
            <a:endParaRPr lang="is-IS" sz="6600" dirty="0"/>
          </a:p>
        </p:txBody>
      </p:sp>
      <p:pic>
        <p:nvPicPr>
          <p:cNvPr id="5" name="Content Placeholder 4"/>
          <p:cNvPicPr>
            <a:picLocks noGrp="1" noChangeAspect="1"/>
          </p:cNvPicPr>
          <p:nvPr>
            <p:ph idx="1"/>
          </p:nvPr>
        </p:nvPicPr>
        <p:blipFill>
          <a:blip r:embed="rId2"/>
          <a:stretch>
            <a:fillRect/>
          </a:stretch>
        </p:blipFill>
        <p:spPr>
          <a:xfrm>
            <a:off x="4804867" y="1622738"/>
            <a:ext cx="6321921" cy="3287399"/>
          </a:xfrm>
          <a:prstGeom prst="rect">
            <a:avLst/>
          </a:prstGeom>
        </p:spPr>
      </p:pic>
      <p:sp>
        <p:nvSpPr>
          <p:cNvPr id="4" name="Text Placeholder 3"/>
          <p:cNvSpPr>
            <a:spLocks noGrp="1"/>
          </p:cNvSpPr>
          <p:nvPr>
            <p:ph type="body" sz="half" idx="2"/>
          </p:nvPr>
        </p:nvSpPr>
        <p:spPr/>
        <p:txBody>
          <a:bodyPr/>
          <a:lstStyle/>
          <a:p>
            <a:r>
              <a:rPr lang="is-IS" dirty="0"/>
              <a:t>Official language </a:t>
            </a:r>
            <a:r>
              <a:rPr lang="pl-PL" dirty="0" smtClean="0"/>
              <a:t>is Russian.</a:t>
            </a:r>
          </a:p>
          <a:p>
            <a:r>
              <a:rPr lang="pl-PL" dirty="0" smtClean="0"/>
              <a:t>Population in Russia is 144 192 450.</a:t>
            </a:r>
          </a:p>
          <a:p>
            <a:r>
              <a:rPr lang="pl-PL" dirty="0" smtClean="0"/>
              <a:t>Capital cyti is </a:t>
            </a:r>
            <a:r>
              <a:rPr lang="pl-PL" dirty="0"/>
              <a:t>Moscow. </a:t>
            </a:r>
            <a:r>
              <a:rPr lang="en-US" dirty="0"/>
              <a:t>also officially known as the Russian </a:t>
            </a:r>
            <a:r>
              <a:rPr lang="en-US" dirty="0" smtClean="0"/>
              <a:t>Federation</a:t>
            </a:r>
            <a:r>
              <a:rPr lang="pl-PL" dirty="0"/>
              <a:t>  is a transcontinental state in Eurasia</a:t>
            </a:r>
            <a:r>
              <a:rPr lang="pl-PL" dirty="0" smtClean="0"/>
              <a:t>.</a:t>
            </a:r>
            <a:r>
              <a:rPr lang="en-US" dirty="0"/>
              <a:t> Russia is the largest country in the world, covering more than one eighth of Earth's inhabited land </a:t>
            </a:r>
            <a:r>
              <a:rPr lang="en-US" dirty="0" smtClean="0"/>
              <a:t>area</a:t>
            </a:r>
            <a:r>
              <a:rPr lang="pl-PL" dirty="0" smtClean="0"/>
              <a:t>.</a:t>
            </a:r>
          </a:p>
          <a:p>
            <a:endParaRPr lang="pl-PL" dirty="0"/>
          </a:p>
          <a:p>
            <a:r>
              <a:rPr lang="pl-PL" dirty="0" smtClean="0"/>
              <a:t>President is Valdimir Putin.</a:t>
            </a:r>
            <a:endParaRPr lang="is-IS" dirty="0"/>
          </a:p>
        </p:txBody>
      </p:sp>
      <p:pic>
        <p:nvPicPr>
          <p:cNvPr id="6" name="Picture 5"/>
          <p:cNvPicPr>
            <a:picLocks noChangeAspect="1"/>
          </p:cNvPicPr>
          <p:nvPr/>
        </p:nvPicPr>
        <p:blipFill>
          <a:blip r:embed="rId3"/>
          <a:stretch>
            <a:fillRect/>
          </a:stretch>
        </p:blipFill>
        <p:spPr>
          <a:xfrm>
            <a:off x="4804867" y="3793667"/>
            <a:ext cx="1681430" cy="1116470"/>
          </a:xfrm>
          <a:prstGeom prst="rect">
            <a:avLst/>
          </a:prstGeom>
        </p:spPr>
      </p:pic>
    </p:spTree>
    <p:extLst>
      <p:ext uri="{BB962C8B-B14F-4D97-AF65-F5344CB8AC3E}">
        <p14:creationId xmlns:p14="http://schemas.microsoft.com/office/powerpoint/2010/main" val="64679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Estonia</a:t>
            </a:r>
            <a:endParaRPr lang="is-IS" sz="6600" dirty="0"/>
          </a:p>
        </p:txBody>
      </p:sp>
      <p:pic>
        <p:nvPicPr>
          <p:cNvPr id="5" name="Content Placeholder 4"/>
          <p:cNvPicPr>
            <a:picLocks noGrp="1" noChangeAspect="1"/>
          </p:cNvPicPr>
          <p:nvPr>
            <p:ph idx="1"/>
          </p:nvPr>
        </p:nvPicPr>
        <p:blipFill>
          <a:blip r:embed="rId2"/>
          <a:stretch>
            <a:fillRect/>
          </a:stretch>
        </p:blipFill>
        <p:spPr>
          <a:xfrm>
            <a:off x="5143682" y="1493950"/>
            <a:ext cx="6420988" cy="3338914"/>
          </a:xfrm>
          <a:prstGeom prst="rect">
            <a:avLst/>
          </a:prstGeom>
        </p:spPr>
      </p:pic>
      <p:sp>
        <p:nvSpPr>
          <p:cNvPr id="4" name="Text Placeholder 3"/>
          <p:cNvSpPr>
            <a:spLocks noGrp="1"/>
          </p:cNvSpPr>
          <p:nvPr>
            <p:ph type="body" sz="half" idx="2"/>
          </p:nvPr>
        </p:nvSpPr>
        <p:spPr/>
        <p:txBody>
          <a:bodyPr/>
          <a:lstStyle/>
          <a:p>
            <a:r>
              <a:rPr lang="pl-PL" dirty="0" smtClean="0"/>
              <a:t>Tu się znajduj jęzuk estonski.</a:t>
            </a:r>
          </a:p>
          <a:p>
            <a:r>
              <a:rPr lang="pl-PL" dirty="0" smtClean="0"/>
              <a:t>Mieszka tu 1 313 271</a:t>
            </a:r>
          </a:p>
          <a:p>
            <a:r>
              <a:rPr lang="pl-PL" dirty="0" smtClean="0"/>
              <a:t>Stolicą państwa jest Tallin.</a:t>
            </a:r>
            <a:r>
              <a:rPr lang="en-US" dirty="0"/>
              <a:t> is a country in the Baltic region of Northern </a:t>
            </a:r>
            <a:r>
              <a:rPr lang="en-US" dirty="0" smtClean="0"/>
              <a:t>Europe</a:t>
            </a:r>
            <a:r>
              <a:rPr lang="pl-PL" dirty="0" smtClean="0"/>
              <a:t>.</a:t>
            </a:r>
            <a:r>
              <a:rPr lang="en-US" dirty="0"/>
              <a:t> It is bordered to the north by the Gulf of Finland, to the west by the Baltic Sea, to the south by Latvia (343 km), and to the east by Lake Peipus and Russia (338.6 km</a:t>
            </a:r>
            <a:r>
              <a:rPr lang="en-US" dirty="0" smtClean="0"/>
              <a:t>)</a:t>
            </a:r>
            <a:r>
              <a:rPr lang="pl-PL" dirty="0" smtClean="0"/>
              <a:t>.</a:t>
            </a:r>
          </a:p>
          <a:p>
            <a:endParaRPr lang="pl-PL" dirty="0"/>
          </a:p>
          <a:p>
            <a:r>
              <a:rPr lang="pl-PL" dirty="0" smtClean="0"/>
              <a:t>Prezydent jest Toomas Hendrik Ilves.</a:t>
            </a:r>
            <a:endParaRPr lang="is-IS" dirty="0"/>
          </a:p>
        </p:txBody>
      </p:sp>
      <p:pic>
        <p:nvPicPr>
          <p:cNvPr id="6" name="Picture 5"/>
          <p:cNvPicPr>
            <a:picLocks noChangeAspect="1"/>
          </p:cNvPicPr>
          <p:nvPr/>
        </p:nvPicPr>
        <p:blipFill>
          <a:blip r:embed="rId3"/>
          <a:stretch>
            <a:fillRect/>
          </a:stretch>
        </p:blipFill>
        <p:spPr>
          <a:xfrm>
            <a:off x="5143682" y="3604520"/>
            <a:ext cx="1919287" cy="1228344"/>
          </a:xfrm>
          <a:prstGeom prst="rect">
            <a:avLst/>
          </a:prstGeom>
        </p:spPr>
      </p:pic>
    </p:spTree>
    <p:extLst>
      <p:ext uri="{BB962C8B-B14F-4D97-AF65-F5344CB8AC3E}">
        <p14:creationId xmlns:p14="http://schemas.microsoft.com/office/powerpoint/2010/main" val="50097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Latvia</a:t>
            </a:r>
            <a:endParaRPr lang="is-IS" sz="6600" dirty="0"/>
          </a:p>
        </p:txBody>
      </p:sp>
      <p:pic>
        <p:nvPicPr>
          <p:cNvPr id="5" name="Content Placeholder 4"/>
          <p:cNvPicPr>
            <a:picLocks noGrp="1" noChangeAspect="1"/>
          </p:cNvPicPr>
          <p:nvPr>
            <p:ph idx="1"/>
          </p:nvPr>
        </p:nvPicPr>
        <p:blipFill>
          <a:blip r:embed="rId2"/>
          <a:stretch>
            <a:fillRect/>
          </a:stretch>
        </p:blipFill>
        <p:spPr>
          <a:xfrm>
            <a:off x="5003003" y="1725769"/>
            <a:ext cx="6123785" cy="3184368"/>
          </a:xfrm>
          <a:prstGeom prst="rect">
            <a:avLst/>
          </a:prstGeom>
        </p:spPr>
      </p:pic>
      <p:sp>
        <p:nvSpPr>
          <p:cNvPr id="4" name="Text Placeholder 3"/>
          <p:cNvSpPr>
            <a:spLocks noGrp="1"/>
          </p:cNvSpPr>
          <p:nvPr>
            <p:ph type="body" sz="half" idx="2"/>
          </p:nvPr>
        </p:nvSpPr>
        <p:spPr/>
        <p:txBody>
          <a:bodyPr/>
          <a:lstStyle/>
          <a:p>
            <a:r>
              <a:rPr lang="is-IS" dirty="0"/>
              <a:t>Official language </a:t>
            </a:r>
            <a:r>
              <a:rPr lang="pl-PL" dirty="0" smtClean="0"/>
              <a:t>is Latvian.</a:t>
            </a:r>
          </a:p>
          <a:p>
            <a:r>
              <a:rPr lang="pl-PL" dirty="0" smtClean="0"/>
              <a:t>Population in latvia is 1 973 700</a:t>
            </a:r>
          </a:p>
          <a:p>
            <a:r>
              <a:rPr lang="pl-PL" dirty="0" smtClean="0"/>
              <a:t>Caital is Riga.</a:t>
            </a:r>
            <a:r>
              <a:rPr lang="en-US" dirty="0"/>
              <a:t> is a country in the Baltic region of Northern Europe, one of the three Baltic states.[12] It is bordered by Estonia to the north, Lithuania to the south, Russia to the east, and Belarus to the southeast, as well as a maritime border to the west alongside Sweden</a:t>
            </a:r>
            <a:r>
              <a:rPr lang="en-US" dirty="0" smtClean="0"/>
              <a:t>.</a:t>
            </a:r>
            <a:endParaRPr lang="pl-PL" dirty="0" smtClean="0"/>
          </a:p>
          <a:p>
            <a:r>
              <a:rPr lang="pl-PL" dirty="0" smtClean="0"/>
              <a:t>President is Raimonds Vejnos.</a:t>
            </a:r>
          </a:p>
          <a:p>
            <a:endParaRPr lang="is-IS" dirty="0"/>
          </a:p>
        </p:txBody>
      </p:sp>
      <p:pic>
        <p:nvPicPr>
          <p:cNvPr id="6" name="Picture 5"/>
          <p:cNvPicPr>
            <a:picLocks noChangeAspect="1"/>
          </p:cNvPicPr>
          <p:nvPr/>
        </p:nvPicPr>
        <p:blipFill>
          <a:blip r:embed="rId3"/>
          <a:stretch>
            <a:fillRect/>
          </a:stretch>
        </p:blipFill>
        <p:spPr>
          <a:xfrm>
            <a:off x="5003003" y="3908939"/>
            <a:ext cx="2002396" cy="1001198"/>
          </a:xfrm>
          <a:prstGeom prst="rect">
            <a:avLst/>
          </a:prstGeom>
        </p:spPr>
      </p:pic>
    </p:spTree>
    <p:extLst>
      <p:ext uri="{BB962C8B-B14F-4D97-AF65-F5344CB8AC3E}">
        <p14:creationId xmlns:p14="http://schemas.microsoft.com/office/powerpoint/2010/main" val="1830357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Litwa</a:t>
            </a:r>
            <a:endParaRPr lang="is-IS" sz="66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pl-PL" dirty="0" smtClean="0"/>
              <a:t>Tu sie mowi po litewsku.</a:t>
            </a:r>
          </a:p>
          <a:p>
            <a:r>
              <a:rPr lang="pl-PL" dirty="0" smtClean="0"/>
              <a:t>Mieszka tu 2 869 690 osob.</a:t>
            </a:r>
          </a:p>
          <a:p>
            <a:r>
              <a:rPr lang="pl-PL" dirty="0" smtClean="0"/>
              <a:t>Stolica tego państwa jest </a:t>
            </a:r>
            <a:r>
              <a:rPr lang="pl-PL" dirty="0"/>
              <a:t>Wilno. jeden z krajów bałtyckich, członek Unii Europejskiej i NATO; graniczy od zachodu z Rosją (obwodem kaliningradzkim), od południowego zachodu z Polską, od wschodu z Białorusią, od północy z Łotwą</a:t>
            </a:r>
            <a:r>
              <a:rPr lang="pl-PL" dirty="0" smtClean="0"/>
              <a:t>.</a:t>
            </a:r>
          </a:p>
          <a:p>
            <a:endParaRPr lang="pl-PL" dirty="0"/>
          </a:p>
          <a:p>
            <a:r>
              <a:rPr lang="pl-PL" dirty="0" smtClean="0"/>
              <a:t>Prezydent Dalia Grybauskaite.</a:t>
            </a:r>
            <a:endParaRPr lang="is-IS" dirty="0"/>
          </a:p>
        </p:txBody>
      </p:sp>
      <p:pic>
        <p:nvPicPr>
          <p:cNvPr id="6" name="Picture 5"/>
          <p:cNvPicPr>
            <a:picLocks noChangeAspect="1"/>
          </p:cNvPicPr>
          <p:nvPr/>
        </p:nvPicPr>
        <p:blipFill>
          <a:blip r:embed="rId3"/>
          <a:stretch>
            <a:fillRect/>
          </a:stretch>
        </p:blipFill>
        <p:spPr>
          <a:xfrm>
            <a:off x="5411788" y="3764119"/>
            <a:ext cx="1910030" cy="1146018"/>
          </a:xfrm>
          <a:prstGeom prst="rect">
            <a:avLst/>
          </a:prstGeom>
        </p:spPr>
      </p:pic>
    </p:spTree>
    <p:extLst>
      <p:ext uri="{BB962C8B-B14F-4D97-AF65-F5344CB8AC3E}">
        <p14:creationId xmlns:p14="http://schemas.microsoft.com/office/powerpoint/2010/main" val="192866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4800" dirty="0" smtClean="0"/>
              <a:t>Czech republic</a:t>
            </a:r>
            <a:endParaRPr lang="is-IS" sz="4800" dirty="0"/>
          </a:p>
        </p:txBody>
      </p:sp>
      <p:pic>
        <p:nvPicPr>
          <p:cNvPr id="5" name="Content Placeholder 4"/>
          <p:cNvPicPr>
            <a:picLocks noGrp="1" noChangeAspect="1"/>
          </p:cNvPicPr>
          <p:nvPr>
            <p:ph idx="1"/>
          </p:nvPr>
        </p:nvPicPr>
        <p:blipFill>
          <a:blip r:embed="rId2"/>
          <a:stretch>
            <a:fillRect/>
          </a:stretch>
        </p:blipFill>
        <p:spPr>
          <a:xfrm>
            <a:off x="5411788" y="1938337"/>
            <a:ext cx="5715000" cy="2971800"/>
          </a:xfrm>
          <a:prstGeom prst="rect">
            <a:avLst/>
          </a:prstGeom>
        </p:spPr>
      </p:pic>
      <p:sp>
        <p:nvSpPr>
          <p:cNvPr id="4" name="Text Placeholder 3"/>
          <p:cNvSpPr>
            <a:spLocks noGrp="1"/>
          </p:cNvSpPr>
          <p:nvPr>
            <p:ph type="body" sz="half" idx="2"/>
          </p:nvPr>
        </p:nvSpPr>
        <p:spPr/>
        <p:txBody>
          <a:bodyPr/>
          <a:lstStyle/>
          <a:p>
            <a:r>
              <a:rPr lang="is-IS" dirty="0"/>
              <a:t>Official language </a:t>
            </a:r>
            <a:r>
              <a:rPr lang="pl-PL" dirty="0" smtClean="0"/>
              <a:t>is czech.</a:t>
            </a:r>
          </a:p>
          <a:p>
            <a:r>
              <a:rPr lang="pl-PL" dirty="0" smtClean="0"/>
              <a:t>Population is 10 553 443.</a:t>
            </a:r>
          </a:p>
          <a:p>
            <a:r>
              <a:rPr lang="pl-PL" dirty="0" smtClean="0"/>
              <a:t>Capital city is Prague.</a:t>
            </a:r>
            <a:r>
              <a:rPr lang="en-US" dirty="0"/>
              <a:t> Central Europe bordered by Germany to the west, Austria to the south, Slovakia to the east and Poland to the </a:t>
            </a:r>
            <a:r>
              <a:rPr lang="en-US" dirty="0" err="1" smtClean="0"/>
              <a:t>northeast.The</a:t>
            </a:r>
            <a:r>
              <a:rPr lang="en-US" dirty="0" smtClean="0"/>
              <a:t> </a:t>
            </a:r>
            <a:r>
              <a:rPr lang="en-US" dirty="0"/>
              <a:t>Czech Republic covers an area of 78,866 square </a:t>
            </a:r>
            <a:r>
              <a:rPr lang="en-US" dirty="0" err="1"/>
              <a:t>kilometres</a:t>
            </a:r>
            <a:r>
              <a:rPr lang="en-US" dirty="0"/>
              <a:t> (30,450 </a:t>
            </a:r>
            <a:r>
              <a:rPr lang="en-US" dirty="0" err="1"/>
              <a:t>sq</a:t>
            </a:r>
            <a:r>
              <a:rPr lang="en-US" dirty="0"/>
              <a:t> mi) with mostly temperate continental climate</a:t>
            </a:r>
            <a:r>
              <a:rPr lang="en-US" dirty="0" smtClean="0"/>
              <a:t>.</a:t>
            </a:r>
            <a:endParaRPr lang="pl-PL" dirty="0" smtClean="0"/>
          </a:p>
          <a:p>
            <a:r>
              <a:rPr lang="pl-PL" dirty="0" smtClean="0"/>
              <a:t>President is Milos Zeman.</a:t>
            </a:r>
          </a:p>
        </p:txBody>
      </p:sp>
      <p:pic>
        <p:nvPicPr>
          <p:cNvPr id="6" name="Picture 5"/>
          <p:cNvPicPr>
            <a:picLocks noChangeAspect="1"/>
          </p:cNvPicPr>
          <p:nvPr/>
        </p:nvPicPr>
        <p:blipFill>
          <a:blip r:embed="rId3"/>
          <a:stretch>
            <a:fillRect/>
          </a:stretch>
        </p:blipFill>
        <p:spPr>
          <a:xfrm>
            <a:off x="5411788" y="3615408"/>
            <a:ext cx="1942094" cy="1294729"/>
          </a:xfrm>
          <a:prstGeom prst="rect">
            <a:avLst/>
          </a:prstGeom>
        </p:spPr>
      </p:pic>
    </p:spTree>
    <p:extLst>
      <p:ext uri="{BB962C8B-B14F-4D97-AF65-F5344CB8AC3E}">
        <p14:creationId xmlns:p14="http://schemas.microsoft.com/office/powerpoint/2010/main" val="237183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Polska</a:t>
            </a:r>
            <a:endParaRPr lang="is-IS" sz="6600" dirty="0"/>
          </a:p>
        </p:txBody>
      </p:sp>
      <p:pic>
        <p:nvPicPr>
          <p:cNvPr id="6" name="Picture Placeholder 5"/>
          <p:cNvPicPr>
            <a:picLocks noGrp="1" noChangeAspect="1"/>
          </p:cNvPicPr>
          <p:nvPr>
            <p:ph type="pic" idx="1"/>
          </p:nvPr>
        </p:nvPicPr>
        <p:blipFill>
          <a:blip r:embed="rId2"/>
          <a:srcRect l="55" r="55"/>
          <a:stretch>
            <a:fillRect/>
          </a:stretch>
        </p:blipFill>
        <p:spPr>
          <a:prstGeom prst="rect">
            <a:avLst/>
          </a:prstGeom>
        </p:spPr>
      </p:pic>
      <p:sp>
        <p:nvSpPr>
          <p:cNvPr id="4" name="Text Placeholder 3"/>
          <p:cNvSpPr>
            <a:spLocks noGrp="1"/>
          </p:cNvSpPr>
          <p:nvPr>
            <p:ph type="body" sz="half" idx="2"/>
          </p:nvPr>
        </p:nvSpPr>
        <p:spPr/>
        <p:txBody>
          <a:bodyPr/>
          <a:lstStyle/>
          <a:p>
            <a:r>
              <a:rPr lang="pl-PL" dirty="0" smtClean="0"/>
              <a:t>Mowi sie tutaj po polsku.</a:t>
            </a:r>
          </a:p>
          <a:p>
            <a:r>
              <a:rPr lang="pl-PL" dirty="0" smtClean="0"/>
              <a:t>Mieszka tutaj około 38 437 00 osób.</a:t>
            </a:r>
          </a:p>
          <a:p>
            <a:r>
              <a:rPr lang="pl-PL" dirty="0"/>
              <a:t>Stolicą polski jest Warszawa. państwo unitarne w Europie Środkowej położone między Morzem Bałtyckim na północy a Sudetami i Karpatami na południu, w przeważającej części w dorzeczu Wisły i Odry</a:t>
            </a:r>
            <a:r>
              <a:rPr lang="pl-PL" dirty="0" smtClean="0"/>
              <a:t>.</a:t>
            </a:r>
          </a:p>
          <a:p>
            <a:endParaRPr lang="pl-PL" dirty="0"/>
          </a:p>
          <a:p>
            <a:r>
              <a:rPr lang="pl-PL" dirty="0" smtClean="0"/>
              <a:t>Prezydentem polski jest Andrzej Duda.</a:t>
            </a:r>
            <a:endParaRPr lang="is-IS" dirty="0"/>
          </a:p>
        </p:txBody>
      </p:sp>
      <p:pic>
        <p:nvPicPr>
          <p:cNvPr id="7" name="Picture 6"/>
          <p:cNvPicPr>
            <a:picLocks noChangeAspect="1"/>
          </p:cNvPicPr>
          <p:nvPr/>
        </p:nvPicPr>
        <p:blipFill>
          <a:blip r:embed="rId3"/>
          <a:stretch>
            <a:fillRect/>
          </a:stretch>
        </p:blipFill>
        <p:spPr>
          <a:xfrm>
            <a:off x="5624177" y="987425"/>
            <a:ext cx="4781550" cy="4572000"/>
          </a:xfrm>
          <a:prstGeom prst="rect">
            <a:avLst/>
          </a:prstGeom>
        </p:spPr>
      </p:pic>
      <p:pic>
        <p:nvPicPr>
          <p:cNvPr id="8" name="Picture 7"/>
          <p:cNvPicPr>
            <a:picLocks noChangeAspect="1"/>
          </p:cNvPicPr>
          <p:nvPr/>
        </p:nvPicPr>
        <p:blipFill>
          <a:blip r:embed="rId4"/>
          <a:stretch>
            <a:fillRect/>
          </a:stretch>
        </p:blipFill>
        <p:spPr>
          <a:xfrm>
            <a:off x="4401735" y="4736174"/>
            <a:ext cx="1562905" cy="974064"/>
          </a:xfrm>
          <a:prstGeom prst="rect">
            <a:avLst/>
          </a:prstGeom>
        </p:spPr>
      </p:pic>
    </p:spTree>
    <p:extLst>
      <p:ext uri="{BB962C8B-B14F-4D97-AF65-F5344CB8AC3E}">
        <p14:creationId xmlns:p14="http://schemas.microsoft.com/office/powerpoint/2010/main" val="289890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Slovakia</a:t>
            </a:r>
          </a:p>
        </p:txBody>
      </p:sp>
      <p:pic>
        <p:nvPicPr>
          <p:cNvPr id="5" name="Picture Placeholder 4"/>
          <p:cNvPicPr>
            <a:picLocks noGrp="1" noChangeAspect="1"/>
          </p:cNvPicPr>
          <p:nvPr>
            <p:ph type="pic" idx="1"/>
          </p:nvPr>
        </p:nvPicPr>
        <p:blipFill>
          <a:blip r:embed="rId2"/>
          <a:srcRect l="12721" r="12721"/>
          <a:stretch>
            <a:fillRect/>
          </a:stretch>
        </p:blipFill>
        <p:spPr>
          <a:prstGeom prst="rect">
            <a:avLst/>
          </a:prstGeom>
        </p:spPr>
      </p:pic>
      <p:sp>
        <p:nvSpPr>
          <p:cNvPr id="4" name="Text Placeholder 3"/>
          <p:cNvSpPr>
            <a:spLocks noGrp="1"/>
          </p:cNvSpPr>
          <p:nvPr>
            <p:ph type="body" sz="half" idx="2"/>
          </p:nvPr>
        </p:nvSpPr>
        <p:spPr/>
        <p:txBody>
          <a:bodyPr>
            <a:normAutofit/>
          </a:bodyPr>
          <a:lstStyle/>
          <a:p>
            <a:r>
              <a:rPr lang="pl-PL" dirty="0" smtClean="0"/>
              <a:t>The languages is Slovak.</a:t>
            </a:r>
          </a:p>
          <a:p>
            <a:r>
              <a:rPr lang="pl-PL" dirty="0"/>
              <a:t> </a:t>
            </a:r>
            <a:r>
              <a:rPr lang="pl-PL" dirty="0" smtClean="0"/>
              <a:t>population is 5,463,000.</a:t>
            </a:r>
          </a:p>
          <a:p>
            <a:r>
              <a:rPr lang="pl-PL" dirty="0"/>
              <a:t>Capital of this city is Bratislava. officially the Slovak </a:t>
            </a:r>
            <a:r>
              <a:rPr lang="pl-PL" dirty="0" smtClean="0"/>
              <a:t>Republic </a:t>
            </a:r>
            <a:r>
              <a:rPr lang="en-US" dirty="0"/>
              <a:t>It is bordered by the Czech Republic and Austria to the west, Poland to the north, Ukraine to the east and Hungary to the south. Slovakia's territory spans about 49,000 square </a:t>
            </a:r>
            <a:r>
              <a:rPr lang="en-US" dirty="0" err="1" smtClean="0"/>
              <a:t>kilometres</a:t>
            </a:r>
            <a:r>
              <a:rPr lang="pl-PL" dirty="0" smtClean="0"/>
              <a:t>.</a:t>
            </a:r>
          </a:p>
          <a:p>
            <a:endParaRPr lang="pl-PL" dirty="0"/>
          </a:p>
          <a:p>
            <a:r>
              <a:rPr lang="pl-PL" dirty="0" smtClean="0"/>
              <a:t>President is Adrej Kiska.</a:t>
            </a:r>
          </a:p>
        </p:txBody>
      </p:sp>
      <p:pic>
        <p:nvPicPr>
          <p:cNvPr id="6" name="Picture 5"/>
          <p:cNvPicPr>
            <a:picLocks noChangeAspect="1"/>
          </p:cNvPicPr>
          <p:nvPr/>
        </p:nvPicPr>
        <p:blipFill>
          <a:blip r:embed="rId3"/>
          <a:stretch>
            <a:fillRect/>
          </a:stretch>
        </p:blipFill>
        <p:spPr>
          <a:xfrm>
            <a:off x="2805906" y="4849902"/>
            <a:ext cx="2619375" cy="1743075"/>
          </a:xfrm>
          <a:prstGeom prst="rect">
            <a:avLst/>
          </a:prstGeom>
        </p:spPr>
      </p:pic>
    </p:spTree>
    <p:extLst>
      <p:ext uri="{BB962C8B-B14F-4D97-AF65-F5344CB8AC3E}">
        <p14:creationId xmlns:p14="http://schemas.microsoft.com/office/powerpoint/2010/main" val="413317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Białoruś</a:t>
            </a:r>
            <a:endParaRPr lang="is-IS" sz="6600" dirty="0"/>
          </a:p>
        </p:txBody>
      </p:sp>
      <p:pic>
        <p:nvPicPr>
          <p:cNvPr id="6" name="Picture Placeholder 5"/>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pl-PL" dirty="0"/>
              <a:t>Poruzumiewaja sie jezykiem </a:t>
            </a:r>
            <a:r>
              <a:rPr lang="pl-PL" dirty="0" smtClean="0"/>
              <a:t>białoruskim i rosyjskim.</a:t>
            </a:r>
          </a:p>
          <a:p>
            <a:r>
              <a:rPr lang="pl-PL" dirty="0"/>
              <a:t>Mieszka tu 9 498 </a:t>
            </a:r>
            <a:r>
              <a:rPr lang="pl-PL" dirty="0" smtClean="0"/>
              <a:t>700 osób.</a:t>
            </a:r>
          </a:p>
          <a:p>
            <a:r>
              <a:rPr lang="pl-PL" dirty="0"/>
              <a:t>Stolicątego panstwa jest </a:t>
            </a:r>
            <a:r>
              <a:rPr lang="pl-PL" dirty="0" smtClean="0"/>
              <a:t>Mińsk. </a:t>
            </a:r>
            <a:r>
              <a:rPr lang="pl-PL" dirty="0"/>
              <a:t>To </a:t>
            </a:r>
            <a:r>
              <a:rPr lang="pl-PL" dirty="0" smtClean="0"/>
              <a:t>jest </a:t>
            </a:r>
            <a:r>
              <a:rPr lang="pl-PL" dirty="0"/>
              <a:t>państwo w Europie Wschodniej. Graniczy z Polską (na zachodzie), Litwą, Łotwą (na północy), Rosją (na wschodzie) i Ukrainą (na południu). W odróżnieniu od swoich sąsiadów nie ma dostępu do morza. Jest to największe pod względem powierzchni państwo śródlądowe w Europie</a:t>
            </a:r>
            <a:r>
              <a:rPr lang="pl-PL" dirty="0" smtClean="0"/>
              <a:t>.</a:t>
            </a:r>
          </a:p>
          <a:p>
            <a:r>
              <a:rPr lang="pl-PL" dirty="0" smtClean="0"/>
              <a:t>prezydent </a:t>
            </a:r>
            <a:r>
              <a:rPr lang="pl-PL" dirty="0"/>
              <a:t>Alaksandr </a:t>
            </a:r>
            <a:r>
              <a:rPr lang="pl-PL" dirty="0" smtClean="0"/>
              <a:t>Łukaszenka.</a:t>
            </a:r>
            <a:endParaRPr lang="pl-PL" dirty="0"/>
          </a:p>
        </p:txBody>
      </p:sp>
    </p:spTree>
    <p:extLst>
      <p:ext uri="{BB962C8B-B14F-4D97-AF65-F5344CB8AC3E}">
        <p14:creationId xmlns:p14="http://schemas.microsoft.com/office/powerpoint/2010/main" val="3907688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Ukraine</a:t>
            </a:r>
          </a:p>
        </p:txBody>
      </p:sp>
      <p:pic>
        <p:nvPicPr>
          <p:cNvPr id="5" name="Picture 4"/>
          <p:cNvPicPr>
            <a:picLocks noChangeAspect="1"/>
          </p:cNvPicPr>
          <p:nvPr/>
        </p:nvPicPr>
        <p:blipFill>
          <a:blip r:embed="rId2"/>
          <a:stretch>
            <a:fillRect/>
          </a:stretch>
        </p:blipFill>
        <p:spPr>
          <a:xfrm>
            <a:off x="5486400" y="1123091"/>
            <a:ext cx="5798175" cy="4102377"/>
          </a:xfrm>
          <a:prstGeom prst="rect">
            <a:avLst/>
          </a:prstGeom>
        </p:spPr>
      </p:pic>
      <p:sp>
        <p:nvSpPr>
          <p:cNvPr id="4" name="Text Placeholder 3"/>
          <p:cNvSpPr>
            <a:spLocks noGrp="1"/>
          </p:cNvSpPr>
          <p:nvPr>
            <p:ph type="body" sz="half" idx="2"/>
          </p:nvPr>
        </p:nvSpPr>
        <p:spPr/>
        <p:txBody>
          <a:bodyPr/>
          <a:lstStyle/>
          <a:p>
            <a:r>
              <a:rPr lang="is-IS" dirty="0"/>
              <a:t>Official language </a:t>
            </a:r>
            <a:r>
              <a:rPr lang="pl-PL" dirty="0" smtClean="0"/>
              <a:t>is ukrainian.</a:t>
            </a:r>
          </a:p>
          <a:p>
            <a:r>
              <a:rPr lang="en-US" dirty="0"/>
              <a:t>population </a:t>
            </a:r>
            <a:r>
              <a:rPr lang="pl-PL" dirty="0" smtClean="0"/>
              <a:t>is</a:t>
            </a:r>
            <a:r>
              <a:rPr lang="en-US" dirty="0" smtClean="0"/>
              <a:t> </a:t>
            </a:r>
            <a:r>
              <a:rPr lang="en-US" dirty="0"/>
              <a:t>44.5 </a:t>
            </a:r>
            <a:r>
              <a:rPr lang="en-US" dirty="0" smtClean="0"/>
              <a:t>million</a:t>
            </a:r>
            <a:r>
              <a:rPr lang="pl-PL" dirty="0" smtClean="0"/>
              <a:t>.</a:t>
            </a:r>
          </a:p>
          <a:p>
            <a:r>
              <a:rPr lang="pl-PL" dirty="0" smtClean="0"/>
              <a:t>The capital of the city is Kiev.</a:t>
            </a:r>
            <a:r>
              <a:rPr lang="en-US" dirty="0"/>
              <a:t> Ukraine is currently in territorial dispute with Russia over the Crimean Peninsula which Russia invaded and annexed in </a:t>
            </a:r>
            <a:r>
              <a:rPr lang="en-US" dirty="0" smtClean="0"/>
              <a:t>2014 </a:t>
            </a:r>
            <a:r>
              <a:rPr lang="en-US" dirty="0"/>
              <a:t>but which Ukraine and most of the international community </a:t>
            </a:r>
            <a:r>
              <a:rPr lang="en-US" dirty="0" err="1"/>
              <a:t>recognise</a:t>
            </a:r>
            <a:r>
              <a:rPr lang="en-US" dirty="0"/>
              <a:t> as Ukrainian</a:t>
            </a:r>
            <a:r>
              <a:rPr lang="en-US" dirty="0" smtClean="0"/>
              <a:t>.</a:t>
            </a:r>
            <a:endParaRPr lang="pl-PL" dirty="0" smtClean="0"/>
          </a:p>
          <a:p>
            <a:endParaRPr lang="pl-PL" dirty="0"/>
          </a:p>
          <a:p>
            <a:r>
              <a:rPr lang="pl-PL" dirty="0"/>
              <a:t>President is </a:t>
            </a:r>
            <a:r>
              <a:rPr lang="pl-PL" dirty="0" smtClean="0"/>
              <a:t>Petro Poroshenko.</a:t>
            </a:r>
            <a:endParaRPr lang="is-IS" dirty="0"/>
          </a:p>
        </p:txBody>
      </p:sp>
      <p:pic>
        <p:nvPicPr>
          <p:cNvPr id="6" name="Picture 5"/>
          <p:cNvPicPr>
            <a:picLocks noChangeAspect="1"/>
          </p:cNvPicPr>
          <p:nvPr/>
        </p:nvPicPr>
        <p:blipFill>
          <a:blip r:embed="rId3"/>
          <a:stretch>
            <a:fillRect/>
          </a:stretch>
        </p:blipFill>
        <p:spPr>
          <a:xfrm>
            <a:off x="5486400" y="3963194"/>
            <a:ext cx="1919287" cy="1274407"/>
          </a:xfrm>
          <a:prstGeom prst="rect">
            <a:avLst/>
          </a:prstGeom>
        </p:spPr>
      </p:pic>
    </p:spTree>
    <p:extLst>
      <p:ext uri="{BB962C8B-B14F-4D97-AF65-F5344CB8AC3E}">
        <p14:creationId xmlns:p14="http://schemas.microsoft.com/office/powerpoint/2010/main" val="33732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srcRect l="17072" r="17072"/>
          <a:stretch>
            <a:fillRect/>
          </a:stretch>
        </p:blipFill>
        <p:spPr>
          <a:xfrm>
            <a:off x="5937161" y="1209282"/>
            <a:ext cx="5418227" cy="4278281"/>
          </a:xfrm>
          <a:prstGeom prst="rect">
            <a:avLst/>
          </a:prstGeom>
        </p:spPr>
      </p:pic>
      <p:sp>
        <p:nvSpPr>
          <p:cNvPr id="4" name="Text Placeholder 3"/>
          <p:cNvSpPr>
            <a:spLocks noGrp="1"/>
          </p:cNvSpPr>
          <p:nvPr>
            <p:ph type="body" sz="half" idx="2"/>
          </p:nvPr>
        </p:nvSpPr>
        <p:spPr>
          <a:xfrm>
            <a:off x="839788" y="2057399"/>
            <a:ext cx="3932237" cy="4060065"/>
          </a:xfrm>
        </p:spPr>
        <p:txBody>
          <a:bodyPr/>
          <a:lstStyle/>
          <a:p>
            <a:r>
              <a:rPr lang="is-IS" dirty="0" smtClean="0"/>
              <a:t>W Wielkiej Brytanii mówi sie po angielsku z brytyjskim akcetem.</a:t>
            </a:r>
          </a:p>
          <a:p>
            <a:r>
              <a:rPr lang="is-IS" dirty="0" smtClean="0"/>
              <a:t>W Wielkiej Brytanii </a:t>
            </a:r>
            <a:r>
              <a:rPr lang="pl-PL" dirty="0"/>
              <a:t>ż</a:t>
            </a:r>
            <a:r>
              <a:rPr lang="is-IS" dirty="0" smtClean="0"/>
              <a:t>yje ponad 4 miliony ludzi.</a:t>
            </a:r>
          </a:p>
          <a:p>
            <a:r>
              <a:rPr lang="is-IS" dirty="0" smtClean="0"/>
              <a:t>Stolic</a:t>
            </a:r>
            <a:r>
              <a:rPr lang="pl-PL" dirty="0"/>
              <a:t>ą tego karju jest Londyn. Wielka Brytania posiada kilkanaście terytoriów zależnych, niewchodzących w skład Zjednoczonego Królestwa. </a:t>
            </a:r>
            <a:r>
              <a:rPr lang="pl-PL" dirty="0" smtClean="0"/>
              <a:t>Unitarne </a:t>
            </a:r>
            <a:r>
              <a:rPr lang="pl-PL" dirty="0"/>
              <a:t>państwo wyspiarskie położone w Europie Zachodniej. W skład Wielkiej Brytanii wchodzą: Anglia, Walia i Szkocja położone na wyspie Wielka Brytania oraz Irlandia Północna leżąca w północnej części wyspy Irlandia</a:t>
            </a:r>
            <a:r>
              <a:rPr lang="pl-PL" dirty="0" smtClean="0"/>
              <a:t>.</a:t>
            </a:r>
          </a:p>
          <a:p>
            <a:endParaRPr lang="pl-PL" dirty="0"/>
          </a:p>
          <a:p>
            <a:r>
              <a:rPr lang="pl-PL" dirty="0"/>
              <a:t>Królową Brytanii jest Elżbieta </a:t>
            </a:r>
            <a:r>
              <a:rPr lang="pl-PL" dirty="0" smtClean="0"/>
              <a:t>II.</a:t>
            </a:r>
            <a:endParaRPr lang="pl-PL" dirty="0"/>
          </a:p>
          <a:p>
            <a:endParaRPr lang="is-IS" dirty="0"/>
          </a:p>
        </p:txBody>
      </p:sp>
      <p:sp>
        <p:nvSpPr>
          <p:cNvPr id="5" name="Title 4"/>
          <p:cNvSpPr>
            <a:spLocks noGrp="1"/>
          </p:cNvSpPr>
          <p:nvPr>
            <p:ph type="title"/>
          </p:nvPr>
        </p:nvSpPr>
        <p:spPr/>
        <p:txBody>
          <a:bodyPr>
            <a:normAutofit/>
          </a:bodyPr>
          <a:lstStyle/>
          <a:p>
            <a:pPr algn="ctr"/>
            <a:r>
              <a:rPr lang="pl-PL" sz="5400" dirty="0" smtClean="0"/>
              <a:t>Wielka Brytania</a:t>
            </a:r>
            <a:endParaRPr lang="is-IS" sz="5400" dirty="0"/>
          </a:p>
        </p:txBody>
      </p:sp>
      <p:pic>
        <p:nvPicPr>
          <p:cNvPr id="6" name="Picture 5"/>
          <p:cNvPicPr>
            <a:picLocks noChangeAspect="1"/>
          </p:cNvPicPr>
          <p:nvPr/>
        </p:nvPicPr>
        <p:blipFill>
          <a:blip r:embed="rId3"/>
          <a:stretch>
            <a:fillRect/>
          </a:stretch>
        </p:blipFill>
        <p:spPr>
          <a:xfrm>
            <a:off x="5020912" y="4861999"/>
            <a:ext cx="2292141" cy="1251127"/>
          </a:xfrm>
          <a:prstGeom prst="rect">
            <a:avLst/>
          </a:prstGeom>
        </p:spPr>
      </p:pic>
    </p:spTree>
    <p:extLst>
      <p:ext uri="{BB962C8B-B14F-4D97-AF65-F5344CB8AC3E}">
        <p14:creationId xmlns:p14="http://schemas.microsoft.com/office/powerpoint/2010/main" val="4222289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Słowacja</a:t>
            </a:r>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pl-PL" dirty="0" smtClean="0"/>
              <a:t>W tym o to kraju mówi sie po słowacku.</a:t>
            </a:r>
          </a:p>
          <a:p>
            <a:r>
              <a:rPr lang="pl-PL" dirty="0"/>
              <a:t>Mieszka tu 5 421 </a:t>
            </a:r>
            <a:r>
              <a:rPr lang="pl-PL" dirty="0" smtClean="0"/>
              <a:t>349 osób.</a:t>
            </a:r>
          </a:p>
          <a:p>
            <a:r>
              <a:rPr lang="pl-PL" dirty="0"/>
              <a:t>Stolicą państwa jest Bratysława, położona nad Dunajem przy granicy z Austrią i </a:t>
            </a:r>
            <a:r>
              <a:rPr lang="pl-PL" dirty="0" smtClean="0"/>
              <a:t>Węgrami.To </a:t>
            </a:r>
            <a:r>
              <a:rPr lang="pl-PL" dirty="0"/>
              <a:t>jest  państwo śródlądowe w Europie Środkowej</a:t>
            </a:r>
            <a:r>
              <a:rPr lang="pl-PL" dirty="0" smtClean="0"/>
              <a:t>.</a:t>
            </a:r>
          </a:p>
          <a:p>
            <a:endParaRPr lang="pl-PL" dirty="0"/>
          </a:p>
          <a:p>
            <a:r>
              <a:rPr lang="pl-PL" dirty="0"/>
              <a:t>Prezydentem jest Andrej </a:t>
            </a:r>
            <a:r>
              <a:rPr lang="pl-PL" dirty="0" smtClean="0"/>
              <a:t>Kiska.</a:t>
            </a:r>
            <a:endParaRPr lang="is-IS" dirty="0"/>
          </a:p>
        </p:txBody>
      </p:sp>
      <p:pic>
        <p:nvPicPr>
          <p:cNvPr id="6" name="Picture 5"/>
          <p:cNvPicPr>
            <a:picLocks noChangeAspect="1"/>
          </p:cNvPicPr>
          <p:nvPr/>
        </p:nvPicPr>
        <p:blipFill>
          <a:blip r:embed="rId3"/>
          <a:stretch>
            <a:fillRect/>
          </a:stretch>
        </p:blipFill>
        <p:spPr>
          <a:xfrm>
            <a:off x="5183188" y="4726864"/>
            <a:ext cx="1720067" cy="1142124"/>
          </a:xfrm>
          <a:prstGeom prst="rect">
            <a:avLst/>
          </a:prstGeom>
        </p:spPr>
      </p:pic>
    </p:spTree>
    <p:extLst>
      <p:ext uri="{BB962C8B-B14F-4D97-AF65-F5344CB8AC3E}">
        <p14:creationId xmlns:p14="http://schemas.microsoft.com/office/powerpoint/2010/main" val="3894021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Hungary</a:t>
            </a:r>
          </a:p>
        </p:txBody>
      </p:sp>
      <p:sp>
        <p:nvSpPr>
          <p:cNvPr id="4" name="Text Placeholder 3"/>
          <p:cNvSpPr>
            <a:spLocks noGrp="1"/>
          </p:cNvSpPr>
          <p:nvPr>
            <p:ph type="body" sz="half" idx="2"/>
          </p:nvPr>
        </p:nvSpPr>
        <p:spPr/>
        <p:txBody>
          <a:bodyPr/>
          <a:lstStyle/>
          <a:p>
            <a:r>
              <a:rPr lang="en-US" dirty="0"/>
              <a:t> The official language is </a:t>
            </a:r>
            <a:r>
              <a:rPr lang="en-US" dirty="0" smtClean="0"/>
              <a:t>Hungarian</a:t>
            </a:r>
            <a:r>
              <a:rPr lang="pl-PL" dirty="0" smtClean="0"/>
              <a:t>.</a:t>
            </a:r>
          </a:p>
          <a:p>
            <a:r>
              <a:rPr lang="pl-PL" dirty="0"/>
              <a:t>Populacion is </a:t>
            </a:r>
            <a:r>
              <a:rPr lang="pl-PL" dirty="0" smtClean="0"/>
              <a:t>9,855,571.</a:t>
            </a:r>
          </a:p>
          <a:p>
            <a:r>
              <a:rPr lang="pl-PL" dirty="0" smtClean="0"/>
              <a:t>Capital is Budapest.This </a:t>
            </a:r>
            <a:r>
              <a:rPr lang="en-US" dirty="0"/>
              <a:t>is a parliamentary constitutional republic in Central Europe. It is situated in the Carpathian Basin and is bordered by Slovakia to the north, Romania to the east, Serbia to the south, Croatia to the southwest, Slovenia to the west, Austria to the northwest, and Ukraine to the northeast. </a:t>
            </a:r>
            <a:endParaRPr lang="pl-PL" dirty="0" smtClean="0"/>
          </a:p>
          <a:p>
            <a:r>
              <a:rPr lang="pl-PL" dirty="0"/>
              <a:t>President is János </a:t>
            </a:r>
            <a:r>
              <a:rPr lang="pl-PL" dirty="0" smtClean="0"/>
              <a:t>Áder.</a:t>
            </a:r>
            <a:endParaRPr lang="is-IS" dirty="0"/>
          </a:p>
        </p:txBody>
      </p:sp>
      <p:pic>
        <p:nvPicPr>
          <p:cNvPr id="5" name="Picture 4"/>
          <p:cNvPicPr>
            <a:picLocks noChangeAspect="1"/>
          </p:cNvPicPr>
          <p:nvPr/>
        </p:nvPicPr>
        <p:blipFill>
          <a:blip r:embed="rId2"/>
          <a:stretch>
            <a:fillRect/>
          </a:stretch>
        </p:blipFill>
        <p:spPr>
          <a:xfrm>
            <a:off x="5633949" y="1656545"/>
            <a:ext cx="5715000" cy="2971800"/>
          </a:xfrm>
          <a:prstGeom prst="rect">
            <a:avLst/>
          </a:prstGeom>
        </p:spPr>
      </p:pic>
      <p:pic>
        <p:nvPicPr>
          <p:cNvPr id="6" name="Picture 5"/>
          <p:cNvPicPr>
            <a:picLocks noChangeAspect="1"/>
          </p:cNvPicPr>
          <p:nvPr/>
        </p:nvPicPr>
        <p:blipFill>
          <a:blip r:embed="rId3"/>
          <a:stretch>
            <a:fillRect/>
          </a:stretch>
        </p:blipFill>
        <p:spPr>
          <a:xfrm>
            <a:off x="5474085" y="4586937"/>
            <a:ext cx="2543752" cy="1282051"/>
          </a:xfrm>
          <a:prstGeom prst="rect">
            <a:avLst/>
          </a:prstGeom>
        </p:spPr>
      </p:pic>
    </p:spTree>
    <p:extLst>
      <p:ext uri="{BB962C8B-B14F-4D97-AF65-F5344CB8AC3E}">
        <p14:creationId xmlns:p14="http://schemas.microsoft.com/office/powerpoint/2010/main" val="2796519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000" dirty="0"/>
              <a:t>Chorwacja</a:t>
            </a:r>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pl-PL" dirty="0" smtClean="0"/>
              <a:t>Ludzie dogadują sie jezykiem chorwackim.</a:t>
            </a:r>
          </a:p>
          <a:p>
            <a:r>
              <a:rPr lang="pl-PL" dirty="0"/>
              <a:t>Mieszka tu 4 290 </a:t>
            </a:r>
            <a:r>
              <a:rPr lang="pl-PL" dirty="0" smtClean="0"/>
              <a:t>612 osob.</a:t>
            </a:r>
          </a:p>
          <a:p>
            <a:r>
              <a:rPr lang="pl-PL" dirty="0"/>
              <a:t>Stolicątego panstwa jest </a:t>
            </a:r>
            <a:r>
              <a:rPr lang="pl-PL" dirty="0" smtClean="0"/>
              <a:t>Zagrzeb.państwo </a:t>
            </a:r>
            <a:r>
              <a:rPr lang="pl-PL" dirty="0"/>
              <a:t>leżące na pograniczu Europy Środkowej i Europy Południowej, nad Morzem Adriatyckim i graniczące od południa z Bośnią i Hercegowiną oraz Czarnogórą, od wschodu z Serbią oraz Węgrami i Słowenią od północy. Od południowego zachodu ma dostęp do Morza Adriatyckiego. Od 1 lipca 2013 należy do Unii </a:t>
            </a:r>
            <a:r>
              <a:rPr lang="pl-PL" dirty="0" smtClean="0"/>
              <a:t>Europejskiej </a:t>
            </a:r>
            <a:r>
              <a:rPr lang="pl-PL" dirty="0"/>
              <a:t>jako 28. członek </a:t>
            </a:r>
            <a:r>
              <a:rPr lang="pl-PL" dirty="0" smtClean="0"/>
              <a:t>wspólnoty.</a:t>
            </a:r>
          </a:p>
          <a:p>
            <a:r>
              <a:rPr lang="pl-PL" dirty="0"/>
              <a:t>Prezydentem jest  Kolinda </a:t>
            </a:r>
            <a:r>
              <a:rPr lang="pl-PL" dirty="0" smtClean="0"/>
              <a:t>Grabar-Kitarović.</a:t>
            </a:r>
            <a:endParaRPr lang="is-IS" dirty="0"/>
          </a:p>
        </p:txBody>
      </p:sp>
      <p:pic>
        <p:nvPicPr>
          <p:cNvPr id="6" name="Picture 5"/>
          <p:cNvPicPr>
            <a:picLocks noChangeAspect="1"/>
          </p:cNvPicPr>
          <p:nvPr/>
        </p:nvPicPr>
        <p:blipFill>
          <a:blip r:embed="rId3"/>
          <a:stretch>
            <a:fillRect/>
          </a:stretch>
        </p:blipFill>
        <p:spPr>
          <a:xfrm>
            <a:off x="4677229" y="5370491"/>
            <a:ext cx="2748179" cy="1385082"/>
          </a:xfrm>
          <a:prstGeom prst="rect">
            <a:avLst/>
          </a:prstGeom>
        </p:spPr>
      </p:pic>
    </p:spTree>
    <p:extLst>
      <p:ext uri="{BB962C8B-B14F-4D97-AF65-F5344CB8AC3E}">
        <p14:creationId xmlns:p14="http://schemas.microsoft.com/office/powerpoint/2010/main" val="3946401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sz="2800" dirty="0"/>
              <a:t>Bosnia and Herzegovina</a:t>
            </a:r>
            <a:r>
              <a:rPr lang="is-IS" dirty="0"/>
              <a:t/>
            </a:r>
            <a:br>
              <a:rPr lang="is-IS" dirty="0"/>
            </a:br>
            <a:endParaRPr lang="is-IS" dirty="0"/>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is-IS" dirty="0"/>
              <a:t>Official </a:t>
            </a:r>
            <a:r>
              <a:rPr lang="is-IS" dirty="0" smtClean="0"/>
              <a:t>languag</a:t>
            </a:r>
            <a:r>
              <a:rPr lang="pl-PL" dirty="0" smtClean="0"/>
              <a:t>e </a:t>
            </a:r>
            <a:r>
              <a:rPr lang="is-IS" dirty="0" smtClean="0"/>
              <a:t>Bosnian</a:t>
            </a:r>
            <a:r>
              <a:rPr lang="is-IS" dirty="0"/>
              <a:t>, Croatian and </a:t>
            </a:r>
            <a:r>
              <a:rPr lang="is-IS" dirty="0" smtClean="0"/>
              <a:t>Serbian</a:t>
            </a:r>
            <a:r>
              <a:rPr lang="pl-PL" dirty="0" smtClean="0"/>
              <a:t>.</a:t>
            </a:r>
          </a:p>
          <a:p>
            <a:r>
              <a:rPr lang="pl-PL" dirty="0"/>
              <a:t>Popuation is </a:t>
            </a:r>
            <a:r>
              <a:rPr lang="pl-PL" dirty="0" smtClean="0"/>
              <a:t>3,531,159.</a:t>
            </a:r>
          </a:p>
          <a:p>
            <a:r>
              <a:rPr lang="pl-PL" dirty="0"/>
              <a:t>The capital of this city is </a:t>
            </a:r>
            <a:r>
              <a:rPr lang="pl-PL" dirty="0" smtClean="0"/>
              <a:t>Sarajevo.</a:t>
            </a:r>
            <a:r>
              <a:rPr lang="en-US" dirty="0"/>
              <a:t> Bosnia and Herzegovina is a region that traces permanent human settlement back to the Neolithic age, during and after which it was populated by several Illyrian and Celtic civilizations. Culturally, politically, and socially, the country has a rich history, having been first settled by the Slavic peoples that populate the area today from the 6th through to the 9th </a:t>
            </a:r>
            <a:r>
              <a:rPr lang="en-US" dirty="0" smtClean="0"/>
              <a:t>centuries </a:t>
            </a:r>
            <a:r>
              <a:rPr lang="en-US" dirty="0"/>
              <a:t>AD</a:t>
            </a:r>
            <a:r>
              <a:rPr lang="en-US" dirty="0" smtClean="0"/>
              <a:t>.</a:t>
            </a:r>
            <a:endParaRPr lang="pl-PL" dirty="0" smtClean="0"/>
          </a:p>
          <a:p>
            <a:r>
              <a:rPr lang="pl-PL" dirty="0" smtClean="0"/>
              <a:t>The president </a:t>
            </a:r>
            <a:r>
              <a:rPr lang="pl-PL" dirty="0"/>
              <a:t>is Valentin </a:t>
            </a:r>
            <a:r>
              <a:rPr lang="pl-PL" dirty="0" smtClean="0"/>
              <a:t>Inzko.</a:t>
            </a:r>
          </a:p>
        </p:txBody>
      </p:sp>
      <p:pic>
        <p:nvPicPr>
          <p:cNvPr id="6" name="Picture 5"/>
          <p:cNvPicPr>
            <a:picLocks noChangeAspect="1"/>
          </p:cNvPicPr>
          <p:nvPr/>
        </p:nvPicPr>
        <p:blipFill>
          <a:blip r:embed="rId3"/>
          <a:stretch>
            <a:fillRect/>
          </a:stretch>
        </p:blipFill>
        <p:spPr>
          <a:xfrm>
            <a:off x="5183188" y="4875213"/>
            <a:ext cx="1956026" cy="985837"/>
          </a:xfrm>
          <a:prstGeom prst="rect">
            <a:avLst/>
          </a:prstGeom>
        </p:spPr>
      </p:pic>
    </p:spTree>
    <p:extLst>
      <p:ext uri="{BB962C8B-B14F-4D97-AF65-F5344CB8AC3E}">
        <p14:creationId xmlns:p14="http://schemas.microsoft.com/office/powerpoint/2010/main" val="4056476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Serbia</a:t>
            </a:r>
            <a:endParaRPr lang="is-IS" sz="6600" dirty="0"/>
          </a:p>
        </p:txBody>
      </p:sp>
      <p:sp>
        <p:nvSpPr>
          <p:cNvPr id="4" name="Text Placeholder 3"/>
          <p:cNvSpPr>
            <a:spLocks noGrp="1"/>
          </p:cNvSpPr>
          <p:nvPr>
            <p:ph type="body" sz="half" idx="2"/>
          </p:nvPr>
        </p:nvSpPr>
        <p:spPr/>
        <p:txBody>
          <a:bodyPr/>
          <a:lstStyle/>
          <a:p>
            <a:r>
              <a:rPr lang="pl-PL" dirty="0" smtClean="0"/>
              <a:t>Ludzie gadają tu po sebrisku.</a:t>
            </a:r>
          </a:p>
          <a:p>
            <a:r>
              <a:rPr lang="pl-PL" dirty="0"/>
              <a:t>W tym panstwie mieszka 7 146 </a:t>
            </a:r>
            <a:r>
              <a:rPr lang="pl-PL" dirty="0" smtClean="0"/>
              <a:t>759 osob.</a:t>
            </a:r>
          </a:p>
          <a:p>
            <a:r>
              <a:rPr lang="pl-PL" dirty="0"/>
              <a:t>Stolica serbii jest Belgrad. państwo w południowej Europie, powstałe 5 czerwca 2006 roku po rozpadzie federacji Serbii i Czarnogóry. Wcześniej republika związkowa Federacyjnej Republiki </a:t>
            </a:r>
            <a:r>
              <a:rPr lang="pl-PL" dirty="0" smtClean="0"/>
              <a:t>Jugosławii, </a:t>
            </a:r>
            <a:r>
              <a:rPr lang="pl-PL" dirty="0"/>
              <a:t>i Serbii i </a:t>
            </a:r>
            <a:r>
              <a:rPr lang="pl-PL" dirty="0" smtClean="0"/>
              <a:t>Czarnogóry.</a:t>
            </a:r>
          </a:p>
          <a:p>
            <a:r>
              <a:rPr lang="pl-PL" dirty="0"/>
              <a:t>Głowa tego panstwa jest prezydent Tomislav Nikolić</a:t>
            </a:r>
            <a:endParaRPr lang="is-IS" dirty="0"/>
          </a:p>
        </p:txBody>
      </p:sp>
      <p:pic>
        <p:nvPicPr>
          <p:cNvPr id="5" name="Picture 4"/>
          <p:cNvPicPr>
            <a:picLocks noChangeAspect="1"/>
          </p:cNvPicPr>
          <p:nvPr/>
        </p:nvPicPr>
        <p:blipFill>
          <a:blip r:embed="rId2"/>
          <a:stretch>
            <a:fillRect/>
          </a:stretch>
        </p:blipFill>
        <p:spPr>
          <a:xfrm>
            <a:off x="5092911" y="1493949"/>
            <a:ext cx="6033877" cy="3137616"/>
          </a:xfrm>
          <a:prstGeom prst="rect">
            <a:avLst/>
          </a:prstGeom>
        </p:spPr>
      </p:pic>
      <p:pic>
        <p:nvPicPr>
          <p:cNvPr id="6" name="Picture 5"/>
          <p:cNvPicPr>
            <a:picLocks noChangeAspect="1"/>
          </p:cNvPicPr>
          <p:nvPr/>
        </p:nvPicPr>
        <p:blipFill>
          <a:blip r:embed="rId3"/>
          <a:stretch>
            <a:fillRect/>
          </a:stretch>
        </p:blipFill>
        <p:spPr>
          <a:xfrm>
            <a:off x="5092911" y="4250029"/>
            <a:ext cx="1647539" cy="1093966"/>
          </a:xfrm>
          <a:prstGeom prst="rect">
            <a:avLst/>
          </a:prstGeom>
        </p:spPr>
      </p:pic>
    </p:spTree>
    <p:extLst>
      <p:ext uri="{BB962C8B-B14F-4D97-AF65-F5344CB8AC3E}">
        <p14:creationId xmlns:p14="http://schemas.microsoft.com/office/powerpoint/2010/main" val="153708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s-IS" sz="5400" dirty="0"/>
              <a:t>Montenegro</a:t>
            </a:r>
          </a:p>
        </p:txBody>
      </p:sp>
      <p:sp>
        <p:nvSpPr>
          <p:cNvPr id="4" name="Text Placeholder 3"/>
          <p:cNvSpPr>
            <a:spLocks noGrp="1"/>
          </p:cNvSpPr>
          <p:nvPr>
            <p:ph type="body" sz="half" idx="2"/>
          </p:nvPr>
        </p:nvSpPr>
        <p:spPr>
          <a:xfrm>
            <a:off x="846708" y="2057400"/>
            <a:ext cx="3932237" cy="3811588"/>
          </a:xfrm>
        </p:spPr>
        <p:txBody>
          <a:bodyPr/>
          <a:lstStyle/>
          <a:p>
            <a:r>
              <a:rPr lang="pl-PL" dirty="0"/>
              <a:t>The Official languages	</a:t>
            </a:r>
            <a:r>
              <a:rPr lang="pl-PL" dirty="0" smtClean="0"/>
              <a:t>Montenegrin.</a:t>
            </a:r>
          </a:p>
          <a:p>
            <a:r>
              <a:rPr lang="pl-PL" dirty="0"/>
              <a:t>Population in Montegro is </a:t>
            </a:r>
            <a:r>
              <a:rPr lang="pl-PL" dirty="0" smtClean="0"/>
              <a:t>620,029 people.</a:t>
            </a:r>
          </a:p>
          <a:p>
            <a:r>
              <a:rPr lang="pl-PL" dirty="0"/>
              <a:t>Capital city is </a:t>
            </a:r>
            <a:r>
              <a:rPr lang="pl-PL" dirty="0" smtClean="0"/>
              <a:t>Podgorica. Montenegro </a:t>
            </a:r>
            <a:r>
              <a:rPr lang="en-US" dirty="0" smtClean="0"/>
              <a:t>is </a:t>
            </a:r>
            <a:r>
              <a:rPr lang="en-US" dirty="0"/>
              <a:t>a sovereign state in Southeastern Europe. It has a coast on the Adriatic Sea to the south-west and is bordered by Croatia to the west, Bosnia and Herzegovina to the northwest, Serbia to the </a:t>
            </a:r>
            <a:r>
              <a:rPr lang="en-US" dirty="0" smtClean="0"/>
              <a:t>northeast</a:t>
            </a:r>
            <a:r>
              <a:rPr lang="pl-PL" dirty="0" smtClean="0"/>
              <a:t>.</a:t>
            </a:r>
          </a:p>
          <a:p>
            <a:r>
              <a:rPr lang="pl-PL" dirty="0"/>
              <a:t>President is Filip </a:t>
            </a:r>
            <a:r>
              <a:rPr lang="pl-PL" dirty="0" smtClean="0"/>
              <a:t>Vujanović.</a:t>
            </a:r>
            <a:endParaRPr lang="is-IS" dirty="0"/>
          </a:p>
        </p:txBody>
      </p:sp>
      <p:pic>
        <p:nvPicPr>
          <p:cNvPr id="5" name="Picture 4"/>
          <p:cNvPicPr>
            <a:picLocks noChangeAspect="1"/>
          </p:cNvPicPr>
          <p:nvPr/>
        </p:nvPicPr>
        <p:blipFill>
          <a:blip r:embed="rId2"/>
          <a:stretch>
            <a:fillRect/>
          </a:stretch>
        </p:blipFill>
        <p:spPr>
          <a:xfrm>
            <a:off x="5411788" y="1762796"/>
            <a:ext cx="5715000" cy="2971800"/>
          </a:xfrm>
          <a:prstGeom prst="rect">
            <a:avLst/>
          </a:prstGeom>
        </p:spPr>
      </p:pic>
      <p:pic>
        <p:nvPicPr>
          <p:cNvPr id="6" name="Picture 5"/>
          <p:cNvPicPr>
            <a:picLocks noChangeAspect="1"/>
          </p:cNvPicPr>
          <p:nvPr/>
        </p:nvPicPr>
        <p:blipFill>
          <a:blip r:embed="rId3"/>
          <a:stretch>
            <a:fillRect/>
          </a:stretch>
        </p:blipFill>
        <p:spPr>
          <a:xfrm>
            <a:off x="5224684" y="4108360"/>
            <a:ext cx="1956026" cy="985837"/>
          </a:xfrm>
          <a:prstGeom prst="rect">
            <a:avLst/>
          </a:prstGeom>
        </p:spPr>
      </p:pic>
    </p:spTree>
    <p:extLst>
      <p:ext uri="{BB962C8B-B14F-4D97-AF65-F5344CB8AC3E}">
        <p14:creationId xmlns:p14="http://schemas.microsoft.com/office/powerpoint/2010/main" val="4225207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Albania</a:t>
            </a:r>
            <a:endParaRPr lang="is-IS" sz="6600" dirty="0"/>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pl-PL" dirty="0" smtClean="0"/>
              <a:t>Tu ludzie mowia po albanisku.</a:t>
            </a:r>
          </a:p>
          <a:p>
            <a:r>
              <a:rPr lang="pl-PL" dirty="0"/>
              <a:t>Kiczba ldnosci wynosi 2 893 </a:t>
            </a:r>
            <a:r>
              <a:rPr lang="pl-PL" dirty="0" smtClean="0"/>
              <a:t>005.</a:t>
            </a:r>
          </a:p>
          <a:p>
            <a:r>
              <a:rPr lang="pl-PL" dirty="0"/>
              <a:t>Stolicą tego miasta jest Tirana. państwo w południowo-wschodniej Europie na Bałkanach. Albania na zachodzie ma dostęp do Morza Adriatyckiego, a na południowym zachodzie do Morza Jońskiego. Od Włoch oddziela ją cieśnina Otranto o szerokości ok. 72 km. Łączna długość granic lądowych wynosi 720 km, natomiast wybrzeża morskiego – 362 km. </a:t>
            </a:r>
            <a:endParaRPr lang="pl-PL" dirty="0" smtClean="0"/>
          </a:p>
          <a:p>
            <a:r>
              <a:rPr lang="pl-PL" dirty="0"/>
              <a:t>Prezydnet tego panstwa to Bujar </a:t>
            </a:r>
            <a:r>
              <a:rPr lang="pl-PL" dirty="0" smtClean="0"/>
              <a:t>Nishani.</a:t>
            </a:r>
            <a:endParaRPr lang="is-IS" dirty="0"/>
          </a:p>
        </p:txBody>
      </p:sp>
      <p:pic>
        <p:nvPicPr>
          <p:cNvPr id="6" name="Picture 5"/>
          <p:cNvPicPr>
            <a:picLocks noChangeAspect="1"/>
          </p:cNvPicPr>
          <p:nvPr/>
        </p:nvPicPr>
        <p:blipFill>
          <a:blip r:embed="rId3"/>
          <a:stretch>
            <a:fillRect/>
          </a:stretch>
        </p:blipFill>
        <p:spPr>
          <a:xfrm>
            <a:off x="5183188" y="4480059"/>
            <a:ext cx="1933387" cy="1380991"/>
          </a:xfrm>
          <a:prstGeom prst="rect">
            <a:avLst/>
          </a:prstGeom>
        </p:spPr>
      </p:pic>
    </p:spTree>
    <p:extLst>
      <p:ext uri="{BB962C8B-B14F-4D97-AF65-F5344CB8AC3E}">
        <p14:creationId xmlns:p14="http://schemas.microsoft.com/office/powerpoint/2010/main" val="969106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000" dirty="0"/>
              <a:t>Macedonia</a:t>
            </a:r>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is-IS" dirty="0"/>
              <a:t>The Official </a:t>
            </a:r>
            <a:r>
              <a:rPr lang="is-IS" dirty="0" smtClean="0"/>
              <a:t>languages</a:t>
            </a:r>
            <a:r>
              <a:rPr lang="pl-PL" dirty="0"/>
              <a:t> is </a:t>
            </a:r>
            <a:r>
              <a:rPr lang="pl-PL" dirty="0" smtClean="0"/>
              <a:t>Macedonian.</a:t>
            </a:r>
          </a:p>
          <a:p>
            <a:r>
              <a:rPr lang="is-IS" dirty="0"/>
              <a:t>Population in </a:t>
            </a:r>
            <a:r>
              <a:rPr lang="pl-PL" dirty="0"/>
              <a:t>Macadonia is </a:t>
            </a:r>
            <a:r>
              <a:rPr lang="pl-PL" dirty="0" smtClean="0"/>
              <a:t>Macedonian.</a:t>
            </a:r>
          </a:p>
          <a:p>
            <a:r>
              <a:rPr lang="pl-PL" dirty="0"/>
              <a:t>The capital of this city is </a:t>
            </a:r>
            <a:r>
              <a:rPr lang="pl-PL" dirty="0" smtClean="0"/>
              <a:t>Skopje.</a:t>
            </a:r>
            <a:r>
              <a:rPr lang="en-US" dirty="0"/>
              <a:t> is a country in the Balkan peninsula in Southeast Europe. It is one of the successor states of the former Yugoslavia, from which it declared independence in 1991. It became a member of the United Nations in 1993, but, as a result of an ongoing dispute with Greece over the use of the name Macedonia, was admitted under the provisional description the former Yugoslav Republic of </a:t>
            </a:r>
            <a:r>
              <a:rPr lang="en-US" dirty="0" smtClean="0"/>
              <a:t>Macedonia</a:t>
            </a:r>
            <a:r>
              <a:rPr lang="pl-PL" dirty="0" smtClean="0"/>
              <a:t>.</a:t>
            </a:r>
          </a:p>
          <a:p>
            <a:r>
              <a:rPr lang="pl-PL" dirty="0"/>
              <a:t>President is Gjorge </a:t>
            </a:r>
            <a:r>
              <a:rPr lang="pl-PL" dirty="0" smtClean="0"/>
              <a:t>Ivanov.</a:t>
            </a:r>
            <a:endParaRPr lang="is-IS" dirty="0"/>
          </a:p>
        </p:txBody>
      </p:sp>
      <p:pic>
        <p:nvPicPr>
          <p:cNvPr id="6" name="Picture 5"/>
          <p:cNvPicPr>
            <a:picLocks noChangeAspect="1"/>
          </p:cNvPicPr>
          <p:nvPr/>
        </p:nvPicPr>
        <p:blipFill>
          <a:blip r:embed="rId3"/>
          <a:stretch>
            <a:fillRect/>
          </a:stretch>
        </p:blipFill>
        <p:spPr>
          <a:xfrm>
            <a:off x="5183188" y="4759303"/>
            <a:ext cx="2186006" cy="1101747"/>
          </a:xfrm>
          <a:prstGeom prst="rect">
            <a:avLst/>
          </a:prstGeom>
        </p:spPr>
      </p:pic>
    </p:spTree>
    <p:extLst>
      <p:ext uri="{BB962C8B-B14F-4D97-AF65-F5344CB8AC3E}">
        <p14:creationId xmlns:p14="http://schemas.microsoft.com/office/powerpoint/2010/main" val="3527600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Grecja</a:t>
            </a:r>
          </a:p>
        </p:txBody>
      </p:sp>
      <p:sp>
        <p:nvSpPr>
          <p:cNvPr id="4" name="Text Placeholder 3"/>
          <p:cNvSpPr>
            <a:spLocks noGrp="1"/>
          </p:cNvSpPr>
          <p:nvPr>
            <p:ph type="body" sz="half" idx="2"/>
          </p:nvPr>
        </p:nvSpPr>
        <p:spPr/>
        <p:txBody>
          <a:bodyPr/>
          <a:lstStyle/>
          <a:p>
            <a:r>
              <a:rPr lang="pl-PL" dirty="0" smtClean="0"/>
              <a:t>W grecji jest jezyk grecki.</a:t>
            </a:r>
          </a:p>
          <a:p>
            <a:r>
              <a:rPr lang="pl-PL" dirty="0" smtClean="0"/>
              <a:t>Liczba ludnosci </a:t>
            </a:r>
            <a:r>
              <a:rPr lang="pl-PL" dirty="0"/>
              <a:t>to  10 775 </a:t>
            </a:r>
            <a:r>
              <a:rPr lang="pl-PL" dirty="0" smtClean="0"/>
              <a:t>557 osób.</a:t>
            </a:r>
          </a:p>
          <a:p>
            <a:r>
              <a:rPr lang="pl-PL" dirty="0" smtClean="0"/>
              <a:t>Stolicą Grecji jest </a:t>
            </a:r>
            <a:r>
              <a:rPr lang="pl-PL" dirty="0"/>
              <a:t>Atena. kraj położony w południowo-wschodniej części Europy, na południowym krańcu Półwyspu Bałkańskiego. Graniczy z czterema państwami, Albanią, Republiką Macedonii i Bułgarią od północy, oraz Turcją od wschodu. Ma dostęp do czterech mórz: Egejskiego i Kreteńskiego od wschodu, Jońskiego od zachodu oraz Śródziemnego od </a:t>
            </a:r>
            <a:r>
              <a:rPr lang="pl-PL" dirty="0" smtClean="0"/>
              <a:t>południa.</a:t>
            </a:r>
          </a:p>
          <a:p>
            <a:r>
              <a:rPr lang="pl-PL" dirty="0"/>
              <a:t>Prezydentem jest  Prokopis </a:t>
            </a:r>
            <a:r>
              <a:rPr lang="pl-PL" dirty="0" smtClean="0"/>
              <a:t>Pawlopulos.</a:t>
            </a:r>
            <a:endParaRPr lang="is-IS" dirty="0"/>
          </a:p>
        </p:txBody>
      </p:sp>
      <p:pic>
        <p:nvPicPr>
          <p:cNvPr id="5" name="Picture 4"/>
          <p:cNvPicPr>
            <a:picLocks noChangeAspect="1"/>
          </p:cNvPicPr>
          <p:nvPr/>
        </p:nvPicPr>
        <p:blipFill>
          <a:blip r:embed="rId2"/>
          <a:stretch>
            <a:fillRect/>
          </a:stretch>
        </p:blipFill>
        <p:spPr>
          <a:xfrm>
            <a:off x="5518060" y="1749917"/>
            <a:ext cx="5715000" cy="2971800"/>
          </a:xfrm>
          <a:prstGeom prst="rect">
            <a:avLst/>
          </a:prstGeom>
        </p:spPr>
      </p:pic>
      <p:pic>
        <p:nvPicPr>
          <p:cNvPr id="6" name="Picture 5"/>
          <p:cNvPicPr>
            <a:picLocks noChangeAspect="1"/>
          </p:cNvPicPr>
          <p:nvPr/>
        </p:nvPicPr>
        <p:blipFill>
          <a:blip r:embed="rId3"/>
          <a:stretch>
            <a:fillRect/>
          </a:stretch>
        </p:blipFill>
        <p:spPr>
          <a:xfrm>
            <a:off x="4972397" y="4129658"/>
            <a:ext cx="1783310" cy="1184118"/>
          </a:xfrm>
          <a:prstGeom prst="rect">
            <a:avLst/>
          </a:prstGeom>
        </p:spPr>
      </p:pic>
    </p:spTree>
    <p:extLst>
      <p:ext uri="{BB962C8B-B14F-4D97-AF65-F5344CB8AC3E}">
        <p14:creationId xmlns:p14="http://schemas.microsoft.com/office/powerpoint/2010/main" val="144823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000" dirty="0"/>
              <a:t>Moldova</a:t>
            </a:r>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is-IS" dirty="0"/>
              <a:t>The Official languages </a:t>
            </a:r>
            <a:r>
              <a:rPr lang="pl-PL" dirty="0"/>
              <a:t>is </a:t>
            </a:r>
            <a:r>
              <a:rPr lang="pl-PL" dirty="0" smtClean="0"/>
              <a:t>Romanian.</a:t>
            </a:r>
          </a:p>
          <a:p>
            <a:r>
              <a:rPr lang="pl-PL" dirty="0"/>
              <a:t>Population is </a:t>
            </a:r>
            <a:r>
              <a:rPr lang="pl-PL" dirty="0" smtClean="0"/>
              <a:t>2,913,281.</a:t>
            </a:r>
          </a:p>
          <a:p>
            <a:r>
              <a:rPr lang="pl-PL" dirty="0"/>
              <a:t>Capital of Moldova is </a:t>
            </a:r>
            <a:r>
              <a:rPr lang="pl-PL" dirty="0" smtClean="0"/>
              <a:t>Chișinău.</a:t>
            </a:r>
            <a:r>
              <a:rPr lang="en-US" dirty="0"/>
              <a:t> formerly known as Moldavia, is a landlocked country in Eastern Europe, bordered by Romania to the west and Ukraine to the north, east, and </a:t>
            </a:r>
            <a:r>
              <a:rPr lang="en-US" dirty="0" smtClean="0"/>
              <a:t>south</a:t>
            </a:r>
            <a:r>
              <a:rPr lang="pl-PL" dirty="0" smtClean="0"/>
              <a:t>.</a:t>
            </a:r>
          </a:p>
          <a:p>
            <a:r>
              <a:rPr lang="pl-PL" dirty="0"/>
              <a:t>President is Nicolae </a:t>
            </a:r>
            <a:r>
              <a:rPr lang="pl-PL" dirty="0" smtClean="0"/>
              <a:t>Timofti.</a:t>
            </a:r>
            <a:endParaRPr lang="is-IS" dirty="0"/>
          </a:p>
        </p:txBody>
      </p:sp>
      <p:pic>
        <p:nvPicPr>
          <p:cNvPr id="6" name="Picture 5"/>
          <p:cNvPicPr>
            <a:picLocks noChangeAspect="1"/>
          </p:cNvPicPr>
          <p:nvPr/>
        </p:nvPicPr>
        <p:blipFill>
          <a:blip r:embed="rId3"/>
          <a:stretch>
            <a:fillRect/>
          </a:stretch>
        </p:blipFill>
        <p:spPr>
          <a:xfrm>
            <a:off x="5183188" y="4831636"/>
            <a:ext cx="2058238" cy="1037352"/>
          </a:xfrm>
          <a:prstGeom prst="rect">
            <a:avLst/>
          </a:prstGeom>
        </p:spPr>
      </p:pic>
    </p:spTree>
    <p:extLst>
      <p:ext uri="{BB962C8B-B14F-4D97-AF65-F5344CB8AC3E}">
        <p14:creationId xmlns:p14="http://schemas.microsoft.com/office/powerpoint/2010/main" val="280643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Norway</a:t>
            </a:r>
          </a:p>
        </p:txBody>
      </p:sp>
      <p:sp>
        <p:nvSpPr>
          <p:cNvPr id="4" name="Text Placeholder 3"/>
          <p:cNvSpPr>
            <a:spLocks noGrp="1"/>
          </p:cNvSpPr>
          <p:nvPr>
            <p:ph type="body" sz="half" idx="2"/>
          </p:nvPr>
        </p:nvSpPr>
        <p:spPr/>
        <p:txBody>
          <a:bodyPr/>
          <a:lstStyle/>
          <a:p>
            <a:r>
              <a:rPr lang="pl-PL" dirty="0" smtClean="0"/>
              <a:t>Here in </a:t>
            </a:r>
            <a:r>
              <a:rPr lang="pl-PL" dirty="0"/>
              <a:t>Norway people speak </a:t>
            </a:r>
            <a:r>
              <a:rPr lang="pl-PL" dirty="0" smtClean="0"/>
              <a:t>Norwegian.</a:t>
            </a:r>
          </a:p>
          <a:p>
            <a:r>
              <a:rPr lang="pl-PL" dirty="0"/>
              <a:t>population </a:t>
            </a:r>
            <a:r>
              <a:rPr lang="pl-PL" dirty="0" smtClean="0"/>
              <a:t>of Norway is 5,213,985.</a:t>
            </a:r>
          </a:p>
          <a:p>
            <a:r>
              <a:rPr lang="pl-PL" dirty="0" smtClean="0"/>
              <a:t>Oslo is the capital of Norway.</a:t>
            </a:r>
            <a:r>
              <a:rPr lang="en-US" dirty="0" smtClean="0"/>
              <a:t>Norway </a:t>
            </a:r>
            <a:r>
              <a:rPr lang="en-US" dirty="0"/>
              <a:t>has a total area of 385,252 square </a:t>
            </a:r>
            <a:r>
              <a:rPr lang="en-US" dirty="0" err="1"/>
              <a:t>kilometres</a:t>
            </a:r>
            <a:r>
              <a:rPr lang="en-US" dirty="0"/>
              <a:t> (148,747 </a:t>
            </a:r>
            <a:r>
              <a:rPr lang="en-US" dirty="0" err="1"/>
              <a:t>sq</a:t>
            </a:r>
            <a:r>
              <a:rPr lang="en-US" dirty="0"/>
              <a:t> </a:t>
            </a:r>
            <a:r>
              <a:rPr lang="en-US" dirty="0" smtClean="0"/>
              <a:t>mi</a:t>
            </a:r>
            <a:r>
              <a:rPr lang="pl-PL" dirty="0"/>
              <a:t>)</a:t>
            </a:r>
            <a:r>
              <a:rPr lang="en-US" dirty="0" smtClean="0"/>
              <a:t>.The </a:t>
            </a:r>
            <a:r>
              <a:rPr lang="en-US" dirty="0"/>
              <a:t>country shares a long eastern border with </a:t>
            </a:r>
            <a:r>
              <a:rPr lang="en-US" dirty="0" smtClean="0"/>
              <a:t>Sweden. </a:t>
            </a:r>
            <a:r>
              <a:rPr lang="en-US" dirty="0"/>
              <a:t>Norway is bordered by Finland and Russia to the north-east, and the Skagerrak Strait to the south, with Denmark on the other side. Norway has an extensive coastline, facing the North Atlantic Ocean and the Barents Sea.</a:t>
            </a:r>
            <a:endParaRPr lang="pl-PL" dirty="0"/>
          </a:p>
          <a:p>
            <a:r>
              <a:rPr lang="pl-PL" dirty="0" smtClean="0"/>
              <a:t>King </a:t>
            </a:r>
            <a:r>
              <a:rPr lang="pl-PL" dirty="0"/>
              <a:t>of </a:t>
            </a:r>
            <a:r>
              <a:rPr lang="pl-PL" dirty="0" smtClean="0"/>
              <a:t>Norway is Harald V</a:t>
            </a:r>
          </a:p>
          <a:p>
            <a:endParaRPr lang="is-IS" dirty="0"/>
          </a:p>
        </p:txBody>
      </p:sp>
      <p:pic>
        <p:nvPicPr>
          <p:cNvPr id="6" name="Picture 5"/>
          <p:cNvPicPr>
            <a:picLocks noChangeAspect="1"/>
          </p:cNvPicPr>
          <p:nvPr/>
        </p:nvPicPr>
        <p:blipFill>
          <a:blip r:embed="rId2"/>
          <a:stretch>
            <a:fillRect/>
          </a:stretch>
        </p:blipFill>
        <p:spPr>
          <a:xfrm>
            <a:off x="5009449" y="1363907"/>
            <a:ext cx="6735525" cy="3502473"/>
          </a:xfrm>
          <a:prstGeom prst="rect">
            <a:avLst/>
          </a:prstGeom>
        </p:spPr>
      </p:pic>
      <p:pic>
        <p:nvPicPr>
          <p:cNvPr id="7" name="Picture 6"/>
          <p:cNvPicPr>
            <a:picLocks noChangeAspect="1"/>
          </p:cNvPicPr>
          <p:nvPr/>
        </p:nvPicPr>
        <p:blipFill>
          <a:blip r:embed="rId3"/>
          <a:stretch>
            <a:fillRect/>
          </a:stretch>
        </p:blipFill>
        <p:spPr>
          <a:xfrm>
            <a:off x="5009449" y="4356061"/>
            <a:ext cx="1406212" cy="1020638"/>
          </a:xfrm>
          <a:prstGeom prst="rect">
            <a:avLst/>
          </a:prstGeom>
        </p:spPr>
      </p:pic>
    </p:spTree>
    <p:extLst>
      <p:ext uri="{BB962C8B-B14F-4D97-AF65-F5344CB8AC3E}">
        <p14:creationId xmlns:p14="http://schemas.microsoft.com/office/powerpoint/2010/main" val="233199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600" dirty="0"/>
              <a:t>Rumunia</a:t>
            </a:r>
          </a:p>
        </p:txBody>
      </p:sp>
      <p:pic>
        <p:nvPicPr>
          <p:cNvPr id="5" name="Picture Placeholder 4"/>
          <p:cNvPicPr>
            <a:picLocks noGrp="1" noChangeAspect="1"/>
          </p:cNvPicPr>
          <p:nvPr>
            <p:ph type="pic" idx="1"/>
          </p:nvPr>
        </p:nvPicPr>
        <p:blipFill>
          <a:blip r:embed="rId2"/>
          <a:srcRect l="17072" r="17072"/>
          <a:stretch>
            <a:fillRect/>
          </a:stretch>
        </p:blipFill>
        <p:spPr>
          <a:prstGeom prst="rect">
            <a:avLst/>
          </a:prstGeom>
        </p:spPr>
      </p:pic>
      <p:sp>
        <p:nvSpPr>
          <p:cNvPr id="4" name="Text Placeholder 3"/>
          <p:cNvSpPr>
            <a:spLocks noGrp="1"/>
          </p:cNvSpPr>
          <p:nvPr>
            <p:ph type="body" sz="half" idx="2"/>
          </p:nvPr>
        </p:nvSpPr>
        <p:spPr/>
        <p:txBody>
          <a:bodyPr/>
          <a:lstStyle/>
          <a:p>
            <a:r>
              <a:rPr lang="pl-PL" dirty="0" smtClean="0"/>
              <a:t>W tym kraju udzie mowia po </a:t>
            </a:r>
            <a:r>
              <a:rPr lang="is-IS" dirty="0" smtClean="0"/>
              <a:t>rumuńsk</a:t>
            </a:r>
            <a:r>
              <a:rPr lang="pl-PL" dirty="0" smtClean="0"/>
              <a:t>u.</a:t>
            </a:r>
          </a:p>
          <a:p>
            <a:r>
              <a:rPr lang="pl-PL" dirty="0"/>
              <a:t>Liczba ludnosci jest 19 599 </a:t>
            </a:r>
            <a:r>
              <a:rPr lang="pl-PL" dirty="0" smtClean="0"/>
              <a:t>506 sosob.</a:t>
            </a:r>
          </a:p>
          <a:p>
            <a:r>
              <a:rPr lang="pl-PL" dirty="0"/>
              <a:t>Stolica tego pansta jest Bukareszt ijest najwiekzym miastem. państwo w południowo-wschodniej części Europy. Graniczy z Węgrami i Serbią na zachodzie, Bułgarią na południu wzdłuż Dunaju oraz Ukrainą i Mołdawią na północy. </a:t>
            </a:r>
            <a:endParaRPr lang="pl-PL" dirty="0" smtClean="0"/>
          </a:p>
          <a:p>
            <a:r>
              <a:rPr lang="is-IS" dirty="0"/>
              <a:t>prezydent Klaus </a:t>
            </a:r>
            <a:r>
              <a:rPr lang="is-IS" dirty="0" smtClean="0"/>
              <a:t>Iohannis</a:t>
            </a:r>
            <a:r>
              <a:rPr lang="pl-PL" dirty="0" smtClean="0"/>
              <a:t>,</a:t>
            </a:r>
            <a:endParaRPr lang="is-IS" dirty="0"/>
          </a:p>
        </p:txBody>
      </p:sp>
      <p:pic>
        <p:nvPicPr>
          <p:cNvPr id="6" name="Picture 5"/>
          <p:cNvPicPr>
            <a:picLocks noChangeAspect="1"/>
          </p:cNvPicPr>
          <p:nvPr/>
        </p:nvPicPr>
        <p:blipFill>
          <a:blip r:embed="rId3"/>
          <a:stretch>
            <a:fillRect/>
          </a:stretch>
        </p:blipFill>
        <p:spPr>
          <a:xfrm>
            <a:off x="5183188" y="4715569"/>
            <a:ext cx="1725122" cy="1145481"/>
          </a:xfrm>
          <a:prstGeom prst="rect">
            <a:avLst/>
          </a:prstGeom>
        </p:spPr>
      </p:pic>
    </p:spTree>
    <p:extLst>
      <p:ext uri="{BB962C8B-B14F-4D97-AF65-F5344CB8AC3E}">
        <p14:creationId xmlns:p14="http://schemas.microsoft.com/office/powerpoint/2010/main" val="3141157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sz="6000" dirty="0"/>
              <a:t>Bułgaria</a:t>
            </a:r>
          </a:p>
        </p:txBody>
      </p:sp>
      <p:sp>
        <p:nvSpPr>
          <p:cNvPr id="4" name="Text Placeholder 3"/>
          <p:cNvSpPr>
            <a:spLocks noGrp="1"/>
          </p:cNvSpPr>
          <p:nvPr>
            <p:ph type="body" sz="half" idx="2"/>
          </p:nvPr>
        </p:nvSpPr>
        <p:spPr/>
        <p:txBody>
          <a:bodyPr/>
          <a:lstStyle/>
          <a:p>
            <a:r>
              <a:rPr lang="pl-PL" dirty="0" smtClean="0"/>
              <a:t>W Bugarii mowi sie po bułgarsku.</a:t>
            </a:r>
          </a:p>
          <a:p>
            <a:r>
              <a:rPr lang="pl-PL" dirty="0"/>
              <a:t>Mieszka tam 7 202 </a:t>
            </a:r>
            <a:r>
              <a:rPr lang="pl-PL" dirty="0" smtClean="0"/>
              <a:t>198 osób.</a:t>
            </a:r>
          </a:p>
          <a:p>
            <a:r>
              <a:rPr lang="pl-PL" dirty="0"/>
              <a:t>Stolica Bługarii jest Sofia. państwo położone w południowo-wschodniej Europie, na Bałkanach. Graniczy z Serbią oraz Macedonią od zachodu, Grecją i Turcją od południa, Morzem Czarnym od wschodu i Rumunią od </a:t>
            </a:r>
            <a:r>
              <a:rPr lang="pl-PL" dirty="0" smtClean="0"/>
              <a:t>północy.Bułgaria </a:t>
            </a:r>
            <a:r>
              <a:rPr lang="pl-PL" dirty="0"/>
              <a:t>jest członkiem: Organizacji Narodów </a:t>
            </a:r>
            <a:r>
              <a:rPr lang="pl-PL" dirty="0" smtClean="0"/>
              <a:t>Zjednoczonych </a:t>
            </a:r>
            <a:r>
              <a:rPr lang="pl-PL" dirty="0"/>
              <a:t>Organizacji Traktatu Północnoatlantyckiego </a:t>
            </a:r>
            <a:r>
              <a:rPr lang="pl-PL" dirty="0" smtClean="0"/>
              <a:t>oraz </a:t>
            </a:r>
            <a:r>
              <a:rPr lang="pl-PL" dirty="0"/>
              <a:t>Unii </a:t>
            </a:r>
            <a:r>
              <a:rPr lang="pl-PL" dirty="0" smtClean="0"/>
              <a:t>Europejskiej.</a:t>
            </a:r>
          </a:p>
          <a:p>
            <a:r>
              <a:rPr lang="pl-PL" dirty="0"/>
              <a:t>Prezydentem jest   Rosen </a:t>
            </a:r>
            <a:r>
              <a:rPr lang="pl-PL" dirty="0" smtClean="0"/>
              <a:t>Plewneliew.</a:t>
            </a:r>
            <a:endParaRPr lang="is-IS" dirty="0"/>
          </a:p>
        </p:txBody>
      </p:sp>
      <p:pic>
        <p:nvPicPr>
          <p:cNvPr id="7" name="Picture Placeholder 6"/>
          <p:cNvPicPr>
            <a:picLocks noGrp="1" noChangeAspect="1"/>
          </p:cNvPicPr>
          <p:nvPr>
            <p:ph type="pic" idx="1"/>
          </p:nvPr>
        </p:nvPicPr>
        <p:blipFill>
          <a:blip r:embed="rId2"/>
          <a:srcRect l="17072" r="17072"/>
          <a:stretch>
            <a:fillRect/>
          </a:stretch>
        </p:blipFill>
        <p:spPr>
          <a:prstGeom prst="rect">
            <a:avLst/>
          </a:prstGeom>
        </p:spPr>
      </p:pic>
      <p:pic>
        <p:nvPicPr>
          <p:cNvPr id="8" name="Picture 7"/>
          <p:cNvPicPr>
            <a:picLocks noChangeAspect="1"/>
          </p:cNvPicPr>
          <p:nvPr/>
        </p:nvPicPr>
        <p:blipFill>
          <a:blip r:embed="rId3"/>
          <a:stretch>
            <a:fillRect/>
          </a:stretch>
        </p:blipFill>
        <p:spPr>
          <a:xfrm>
            <a:off x="5183188" y="4748728"/>
            <a:ext cx="1867100" cy="1120260"/>
          </a:xfrm>
          <a:prstGeom prst="rect">
            <a:avLst/>
          </a:prstGeom>
        </p:spPr>
      </p:pic>
    </p:spTree>
    <p:extLst>
      <p:ext uri="{BB962C8B-B14F-4D97-AF65-F5344CB8AC3E}">
        <p14:creationId xmlns:p14="http://schemas.microsoft.com/office/powerpoint/2010/main" val="3226819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0775" y="2709079"/>
            <a:ext cx="10515600" cy="1325563"/>
          </a:xfrm>
        </p:spPr>
        <p:txBody>
          <a:bodyPr/>
          <a:lstStyle/>
          <a:p>
            <a:pPr algn="ctr"/>
            <a:r>
              <a:rPr lang="pl-PL" dirty="0" smtClean="0"/>
              <a:t>T</a:t>
            </a:r>
            <a:r>
              <a:rPr lang="is-IS" dirty="0" smtClean="0"/>
              <a:t>akket </a:t>
            </a:r>
            <a:r>
              <a:rPr lang="pl-PL" dirty="0" smtClean="0"/>
              <a:t>V</a:t>
            </a:r>
            <a:r>
              <a:rPr lang="is-IS" dirty="0" smtClean="0"/>
              <a:t>ære </a:t>
            </a:r>
            <a:r>
              <a:rPr lang="pl-PL" dirty="0" smtClean="0"/>
              <a:t>O</a:t>
            </a:r>
            <a:r>
              <a:rPr lang="is-IS" dirty="0" smtClean="0"/>
              <a:t>s</a:t>
            </a:r>
            <a:r>
              <a:rPr lang="pl-PL" dirty="0" smtClean="0"/>
              <a:t>!</a:t>
            </a:r>
            <a:endParaRPr lang="is-IS" dirty="0"/>
          </a:p>
        </p:txBody>
      </p:sp>
    </p:spTree>
    <p:extLst>
      <p:ext uri="{BB962C8B-B14F-4D97-AF65-F5344CB8AC3E}">
        <p14:creationId xmlns:p14="http://schemas.microsoft.com/office/powerpoint/2010/main" val="131290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Szwecja</a:t>
            </a:r>
            <a:endParaRPr lang="is-IS" sz="6600" dirty="0"/>
          </a:p>
        </p:txBody>
      </p:sp>
      <p:pic>
        <p:nvPicPr>
          <p:cNvPr id="5" name="Picture 4"/>
          <p:cNvPicPr>
            <a:picLocks noChangeAspect="1"/>
          </p:cNvPicPr>
          <p:nvPr/>
        </p:nvPicPr>
        <p:blipFill>
          <a:blip r:embed="rId2"/>
          <a:stretch>
            <a:fillRect/>
          </a:stretch>
        </p:blipFill>
        <p:spPr>
          <a:xfrm>
            <a:off x="5408814" y="1416676"/>
            <a:ext cx="6284644" cy="3268015"/>
          </a:xfrm>
          <a:prstGeom prst="rect">
            <a:avLst/>
          </a:prstGeom>
        </p:spPr>
      </p:pic>
      <p:sp>
        <p:nvSpPr>
          <p:cNvPr id="4" name="Text Placeholder 3"/>
          <p:cNvSpPr>
            <a:spLocks noGrp="1"/>
          </p:cNvSpPr>
          <p:nvPr>
            <p:ph type="body" sz="half" idx="2"/>
          </p:nvPr>
        </p:nvSpPr>
        <p:spPr/>
        <p:txBody>
          <a:bodyPr/>
          <a:lstStyle/>
          <a:p>
            <a:r>
              <a:rPr lang="pl-PL" dirty="0" smtClean="0"/>
              <a:t>W Szwecjii mówi się językiem szwcjkim.</a:t>
            </a:r>
          </a:p>
          <a:p>
            <a:r>
              <a:rPr lang="pl-PL" dirty="0" smtClean="0"/>
              <a:t>W tym kraju żyje ponad 5 milionow.</a:t>
            </a:r>
          </a:p>
          <a:p>
            <a:r>
              <a:rPr lang="pl-PL" dirty="0" smtClean="0"/>
              <a:t>Stolicą Szwcjii jest Stokholm.Szwecja to państwo </a:t>
            </a:r>
            <a:r>
              <a:rPr lang="pl-PL" dirty="0"/>
              <a:t>w Europie Północnej, zaliczane do państw skandynawskich. Szwecja jest członkiem Unii Europejskiej od 1995 roku. Graniczy z Norwegią, Finlandią oraz z </a:t>
            </a:r>
            <a:r>
              <a:rPr lang="pl-PL" dirty="0" smtClean="0"/>
              <a:t>Danią </a:t>
            </a:r>
            <a:r>
              <a:rPr lang="pl-PL" dirty="0"/>
              <a:t>przez most nad cieśniną Öresund</a:t>
            </a:r>
            <a:r>
              <a:rPr lang="pl-PL" dirty="0" smtClean="0"/>
              <a:t>.</a:t>
            </a:r>
          </a:p>
          <a:p>
            <a:endParaRPr lang="pl-PL" dirty="0"/>
          </a:p>
          <a:p>
            <a:r>
              <a:rPr lang="pl-PL" dirty="0" smtClean="0"/>
              <a:t>Królem Szwcjii jest Carl IXVI Gustaf.</a:t>
            </a:r>
          </a:p>
          <a:p>
            <a:endParaRPr lang="is-IS" dirty="0"/>
          </a:p>
        </p:txBody>
      </p:sp>
      <p:pic>
        <p:nvPicPr>
          <p:cNvPr id="6" name="Picture 5"/>
          <p:cNvPicPr>
            <a:picLocks noChangeAspect="1"/>
          </p:cNvPicPr>
          <p:nvPr/>
        </p:nvPicPr>
        <p:blipFill>
          <a:blip r:embed="rId3"/>
          <a:stretch>
            <a:fillRect/>
          </a:stretch>
        </p:blipFill>
        <p:spPr>
          <a:xfrm>
            <a:off x="5241700" y="4294225"/>
            <a:ext cx="2050111" cy="1281319"/>
          </a:xfrm>
          <a:prstGeom prst="rect">
            <a:avLst/>
          </a:prstGeom>
        </p:spPr>
      </p:pic>
    </p:spTree>
    <p:extLst>
      <p:ext uri="{BB962C8B-B14F-4D97-AF65-F5344CB8AC3E}">
        <p14:creationId xmlns:p14="http://schemas.microsoft.com/office/powerpoint/2010/main" val="418481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Denmark</a:t>
            </a:r>
            <a:endParaRPr lang="is-IS" sz="6600" dirty="0"/>
          </a:p>
        </p:txBody>
      </p:sp>
      <p:sp>
        <p:nvSpPr>
          <p:cNvPr id="4" name="Text Placeholder 3"/>
          <p:cNvSpPr>
            <a:spLocks noGrp="1"/>
          </p:cNvSpPr>
          <p:nvPr>
            <p:ph type="body" sz="half" idx="2"/>
          </p:nvPr>
        </p:nvSpPr>
        <p:spPr/>
        <p:txBody>
          <a:bodyPr/>
          <a:lstStyle/>
          <a:p>
            <a:r>
              <a:rPr lang="pl-PL" dirty="0" smtClean="0"/>
              <a:t>In </a:t>
            </a:r>
            <a:r>
              <a:rPr lang="pl-PL" dirty="0"/>
              <a:t>Danmark people is Danish </a:t>
            </a:r>
            <a:r>
              <a:rPr lang="pl-PL" dirty="0" smtClean="0"/>
              <a:t>language.</a:t>
            </a:r>
          </a:p>
          <a:p>
            <a:r>
              <a:rPr lang="pl-PL" dirty="0" smtClean="0"/>
              <a:t>Population </a:t>
            </a:r>
            <a:r>
              <a:rPr lang="pl-PL" dirty="0"/>
              <a:t>of </a:t>
            </a:r>
            <a:r>
              <a:rPr lang="pl-PL" dirty="0" smtClean="0"/>
              <a:t>Denmark is 5.7 million.</a:t>
            </a:r>
          </a:p>
          <a:p>
            <a:r>
              <a:rPr lang="pl-PL" dirty="0"/>
              <a:t>The capital of Denmark is </a:t>
            </a:r>
            <a:r>
              <a:rPr lang="pl-PL" dirty="0" smtClean="0"/>
              <a:t>Copenhagen. Denmark </a:t>
            </a:r>
            <a:r>
              <a:rPr lang="en-US" dirty="0"/>
              <a:t> is a Scandinavian country in Europe. The southernmost and smallest of the Nordic countries, it is south-west of Sweden and south of </a:t>
            </a:r>
            <a:r>
              <a:rPr lang="en-US" dirty="0" err="1" smtClean="0"/>
              <a:t>Norway,and</a:t>
            </a:r>
            <a:r>
              <a:rPr lang="en-US" dirty="0" smtClean="0"/>
              <a:t> </a:t>
            </a:r>
            <a:r>
              <a:rPr lang="en-US" dirty="0"/>
              <a:t>bordered to the south by </a:t>
            </a:r>
            <a:r>
              <a:rPr lang="en-US" dirty="0" smtClean="0"/>
              <a:t>Germany</a:t>
            </a:r>
            <a:r>
              <a:rPr lang="pl-PL" dirty="0" smtClean="0"/>
              <a:t>.</a:t>
            </a:r>
          </a:p>
          <a:p>
            <a:r>
              <a:rPr lang="pl-PL" dirty="0"/>
              <a:t>Queen of Denmark is Margrethe </a:t>
            </a:r>
            <a:r>
              <a:rPr lang="pl-PL" dirty="0" smtClean="0"/>
              <a:t>II.</a:t>
            </a:r>
          </a:p>
          <a:p>
            <a:endParaRPr lang="pl-PL" dirty="0" smtClean="0"/>
          </a:p>
          <a:p>
            <a:endParaRPr lang="pl-PL" dirty="0" smtClean="0"/>
          </a:p>
          <a:p>
            <a:endParaRPr lang="is-IS" dirty="0"/>
          </a:p>
        </p:txBody>
      </p:sp>
      <p:pic>
        <p:nvPicPr>
          <p:cNvPr id="5" name="Picture 4"/>
          <p:cNvPicPr>
            <a:picLocks noChangeAspect="1"/>
          </p:cNvPicPr>
          <p:nvPr/>
        </p:nvPicPr>
        <p:blipFill>
          <a:blip r:embed="rId2"/>
          <a:stretch>
            <a:fillRect/>
          </a:stretch>
        </p:blipFill>
        <p:spPr>
          <a:xfrm>
            <a:off x="5411788" y="1938337"/>
            <a:ext cx="5715000" cy="2971800"/>
          </a:xfrm>
          <a:prstGeom prst="rect">
            <a:avLst/>
          </a:prstGeom>
        </p:spPr>
      </p:pic>
      <p:pic>
        <p:nvPicPr>
          <p:cNvPr id="6" name="Picture 5"/>
          <p:cNvPicPr>
            <a:picLocks noChangeAspect="1"/>
          </p:cNvPicPr>
          <p:nvPr/>
        </p:nvPicPr>
        <p:blipFill>
          <a:blip r:embed="rId3"/>
          <a:stretch>
            <a:fillRect/>
          </a:stretch>
        </p:blipFill>
        <p:spPr>
          <a:xfrm>
            <a:off x="5559201" y="4187758"/>
            <a:ext cx="1583140" cy="1197836"/>
          </a:xfrm>
          <a:prstGeom prst="rect">
            <a:avLst/>
          </a:prstGeom>
        </p:spPr>
      </p:pic>
    </p:spTree>
    <p:extLst>
      <p:ext uri="{BB962C8B-B14F-4D97-AF65-F5344CB8AC3E}">
        <p14:creationId xmlns:p14="http://schemas.microsoft.com/office/powerpoint/2010/main" val="398567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Holandia</a:t>
            </a:r>
            <a:endParaRPr lang="is-IS" sz="6600" dirty="0"/>
          </a:p>
        </p:txBody>
      </p:sp>
      <p:sp>
        <p:nvSpPr>
          <p:cNvPr id="4" name="Text Placeholder 3"/>
          <p:cNvSpPr>
            <a:spLocks noGrp="1"/>
          </p:cNvSpPr>
          <p:nvPr>
            <p:ph type="body" sz="half" idx="2"/>
          </p:nvPr>
        </p:nvSpPr>
        <p:spPr/>
        <p:txBody>
          <a:bodyPr/>
          <a:lstStyle/>
          <a:p>
            <a:r>
              <a:rPr lang="pl-PL" dirty="0"/>
              <a:t>W tym kraju mowi sie po holendersku i po </a:t>
            </a:r>
            <a:r>
              <a:rPr lang="pl-PL" dirty="0" smtClean="0"/>
              <a:t>niderlandzku.</a:t>
            </a:r>
          </a:p>
          <a:p>
            <a:r>
              <a:rPr lang="pl-PL" dirty="0" smtClean="0"/>
              <a:t>W Holandii żyje ponad 16 miljonow.</a:t>
            </a:r>
          </a:p>
          <a:p>
            <a:r>
              <a:rPr lang="pl-PL" dirty="0" smtClean="0"/>
              <a:t>Stolicą Holandii jest Amsterdam.Europejska </a:t>
            </a:r>
            <a:r>
              <a:rPr lang="pl-PL" dirty="0"/>
              <a:t>część Holandii stanowi obszar gęsto zaludniony, a około jednej czwartej tego terytorium leży poniżej poziomu </a:t>
            </a:r>
            <a:r>
              <a:rPr lang="pl-PL" dirty="0" smtClean="0"/>
              <a:t>morza </a:t>
            </a:r>
            <a:r>
              <a:rPr lang="pl-PL" dirty="0"/>
              <a:t>na terenie depresji. Znana jest z licznych wiatraków, sera, chodaków, tulipanów, rowerów, przyzwolenia dla miękkich narkotyków oraz legalizacji prostytucji, aborcji, eutanazji i małżeństw między osobami tej samej płci</a:t>
            </a:r>
            <a:r>
              <a:rPr lang="pl-PL" dirty="0" smtClean="0"/>
              <a:t>.</a:t>
            </a:r>
          </a:p>
          <a:p>
            <a:r>
              <a:rPr lang="pl-PL" dirty="0"/>
              <a:t>W tym kraju zażądza król Wilhelm </a:t>
            </a:r>
            <a:r>
              <a:rPr lang="pl-PL" dirty="0" smtClean="0"/>
              <a:t>Aleksander.</a:t>
            </a:r>
            <a:endParaRPr lang="is-IS" dirty="0"/>
          </a:p>
        </p:txBody>
      </p:sp>
      <p:pic>
        <p:nvPicPr>
          <p:cNvPr id="5" name="Picture 4"/>
          <p:cNvPicPr>
            <a:picLocks noChangeAspect="1"/>
          </p:cNvPicPr>
          <p:nvPr/>
        </p:nvPicPr>
        <p:blipFill>
          <a:blip r:embed="rId2"/>
          <a:stretch>
            <a:fillRect/>
          </a:stretch>
        </p:blipFill>
        <p:spPr>
          <a:xfrm>
            <a:off x="5621070" y="1376419"/>
            <a:ext cx="6036993" cy="3139236"/>
          </a:xfrm>
          <a:prstGeom prst="rect">
            <a:avLst/>
          </a:prstGeom>
        </p:spPr>
      </p:pic>
      <p:pic>
        <p:nvPicPr>
          <p:cNvPr id="6" name="Picture 5"/>
          <p:cNvPicPr>
            <a:picLocks noChangeAspect="1"/>
          </p:cNvPicPr>
          <p:nvPr/>
        </p:nvPicPr>
        <p:blipFill>
          <a:blip r:embed="rId3"/>
          <a:stretch>
            <a:fillRect/>
          </a:stretch>
        </p:blipFill>
        <p:spPr>
          <a:xfrm>
            <a:off x="4937707" y="4238937"/>
            <a:ext cx="1952491" cy="1301661"/>
          </a:xfrm>
          <a:prstGeom prst="rect">
            <a:avLst/>
          </a:prstGeom>
        </p:spPr>
      </p:pic>
    </p:spTree>
    <p:extLst>
      <p:ext uri="{BB962C8B-B14F-4D97-AF65-F5344CB8AC3E}">
        <p14:creationId xmlns:p14="http://schemas.microsoft.com/office/powerpoint/2010/main" val="345852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pl-PL" sz="6600" dirty="0" smtClean="0"/>
              <a:t>Belgium</a:t>
            </a:r>
            <a:endParaRPr lang="is-IS" sz="6600" dirty="0"/>
          </a:p>
        </p:txBody>
      </p:sp>
      <p:pic>
        <p:nvPicPr>
          <p:cNvPr id="5" name="Picture Placeholder 4"/>
          <p:cNvPicPr>
            <a:picLocks noGrp="1" noChangeAspect="1"/>
          </p:cNvPicPr>
          <p:nvPr>
            <p:ph type="pic" idx="1"/>
          </p:nvPr>
        </p:nvPicPr>
        <p:blipFill>
          <a:blip r:embed="rId2"/>
          <a:srcRect l="17072" r="17072"/>
          <a:stretch>
            <a:fillRect/>
          </a:stretch>
        </p:blipFill>
        <p:spPr>
          <a:xfrm>
            <a:off x="5711222" y="457200"/>
            <a:ext cx="6172200" cy="4873625"/>
          </a:xfrm>
          <a:prstGeom prst="rect">
            <a:avLst/>
          </a:prstGeom>
        </p:spPr>
      </p:pic>
      <p:sp>
        <p:nvSpPr>
          <p:cNvPr id="4" name="Text Placeholder 3"/>
          <p:cNvSpPr>
            <a:spLocks noGrp="1"/>
          </p:cNvSpPr>
          <p:nvPr>
            <p:ph type="body" sz="half" idx="2"/>
          </p:nvPr>
        </p:nvSpPr>
        <p:spPr/>
        <p:txBody>
          <a:bodyPr/>
          <a:lstStyle/>
          <a:p>
            <a:r>
              <a:rPr lang="is-IS" dirty="0"/>
              <a:t>Official </a:t>
            </a:r>
            <a:r>
              <a:rPr lang="is-IS" dirty="0" smtClean="0"/>
              <a:t>languages</a:t>
            </a:r>
            <a:r>
              <a:rPr lang="pl-PL" dirty="0"/>
              <a:t> of Belgium is </a:t>
            </a:r>
            <a:r>
              <a:rPr lang="pl-PL" dirty="0" smtClean="0"/>
              <a:t>Dutch, French, German. </a:t>
            </a:r>
          </a:p>
          <a:p>
            <a:r>
              <a:rPr lang="is-IS" dirty="0"/>
              <a:t>Population of </a:t>
            </a:r>
            <a:r>
              <a:rPr lang="pl-PL" dirty="0" smtClean="0"/>
              <a:t>Belgium </a:t>
            </a:r>
            <a:r>
              <a:rPr lang="is-IS" dirty="0" smtClean="0"/>
              <a:t>is </a:t>
            </a:r>
            <a:r>
              <a:rPr lang="pl-PL" dirty="0" smtClean="0"/>
              <a:t>11</a:t>
            </a:r>
            <a:r>
              <a:rPr lang="pl-PL" dirty="0"/>
              <a:t>. million.</a:t>
            </a:r>
          </a:p>
          <a:p>
            <a:r>
              <a:rPr lang="pl-PL" dirty="0" smtClean="0"/>
              <a:t>The capita city is Brussel.</a:t>
            </a:r>
            <a:r>
              <a:rPr lang="en-US" dirty="0"/>
              <a:t> Historically, Belgium, the Netherlands and Luxembourg (along with parts of Northern France and Western Germany) were known as the Low Countries; it once covered a somewhat larger area than the current Benelux group of states. The region was called </a:t>
            </a:r>
            <a:r>
              <a:rPr lang="en-US" dirty="0" err="1"/>
              <a:t>Belgica</a:t>
            </a:r>
            <a:r>
              <a:rPr lang="en-US" dirty="0"/>
              <a:t> in Latin, after the Roman province of Gallia </a:t>
            </a:r>
            <a:r>
              <a:rPr lang="en-US" dirty="0" err="1"/>
              <a:t>Belgica</a:t>
            </a:r>
            <a:r>
              <a:rPr lang="en-US" dirty="0" smtClean="0"/>
              <a:t>.</a:t>
            </a:r>
            <a:endParaRPr lang="pl-PL" dirty="0" smtClean="0"/>
          </a:p>
          <a:p>
            <a:endParaRPr lang="pl-PL" dirty="0"/>
          </a:p>
          <a:p>
            <a:r>
              <a:rPr lang="is-IS" dirty="0"/>
              <a:t>King of the </a:t>
            </a:r>
            <a:r>
              <a:rPr lang="is-IS" dirty="0" smtClean="0"/>
              <a:t>Belgians</a:t>
            </a:r>
            <a:r>
              <a:rPr lang="pl-PL" dirty="0"/>
              <a:t> is </a:t>
            </a:r>
            <a:r>
              <a:rPr lang="pl-PL" dirty="0" smtClean="0"/>
              <a:t>Philippe.</a:t>
            </a:r>
            <a:endParaRPr lang="is-IS" dirty="0"/>
          </a:p>
        </p:txBody>
      </p:sp>
      <p:pic>
        <p:nvPicPr>
          <p:cNvPr id="6" name="Picture 5"/>
          <p:cNvPicPr>
            <a:picLocks noChangeAspect="1"/>
          </p:cNvPicPr>
          <p:nvPr/>
        </p:nvPicPr>
        <p:blipFill>
          <a:blip r:embed="rId3"/>
          <a:stretch>
            <a:fillRect/>
          </a:stretch>
        </p:blipFill>
        <p:spPr>
          <a:xfrm>
            <a:off x="5427910" y="4456091"/>
            <a:ext cx="1864820" cy="1243213"/>
          </a:xfrm>
          <a:prstGeom prst="rect">
            <a:avLst/>
          </a:prstGeom>
        </p:spPr>
      </p:pic>
    </p:spTree>
    <p:extLst>
      <p:ext uri="{BB962C8B-B14F-4D97-AF65-F5344CB8AC3E}">
        <p14:creationId xmlns:p14="http://schemas.microsoft.com/office/powerpoint/2010/main" val="84996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3525</Words>
  <Application>Microsoft Office PowerPoint</Application>
  <PresentationFormat>Widescreen</PresentationFormat>
  <Paragraphs>278</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Europe</vt:lpstr>
      <vt:lpstr>Islandia</vt:lpstr>
      <vt:lpstr>Ireland</vt:lpstr>
      <vt:lpstr>Wielka Brytania</vt:lpstr>
      <vt:lpstr>Norway</vt:lpstr>
      <vt:lpstr>Szwecja</vt:lpstr>
      <vt:lpstr>Denmark</vt:lpstr>
      <vt:lpstr>Holandia</vt:lpstr>
      <vt:lpstr>Belgium</vt:lpstr>
      <vt:lpstr>Luksemburg</vt:lpstr>
      <vt:lpstr>Germany</vt:lpstr>
      <vt:lpstr>Francja</vt:lpstr>
      <vt:lpstr>Switzerland</vt:lpstr>
      <vt:lpstr>Liechtenstein</vt:lpstr>
      <vt:lpstr>Austria </vt:lpstr>
      <vt:lpstr>Cypr</vt:lpstr>
      <vt:lpstr>Turkey</vt:lpstr>
      <vt:lpstr>Armenia</vt:lpstr>
      <vt:lpstr>Georgia</vt:lpstr>
      <vt:lpstr>Azerbejdżan</vt:lpstr>
      <vt:lpstr>Kazakhstan</vt:lpstr>
      <vt:lpstr>Portugalia</vt:lpstr>
      <vt:lpstr>Spain </vt:lpstr>
      <vt:lpstr>Andora</vt:lpstr>
      <vt:lpstr>Monaco</vt:lpstr>
      <vt:lpstr>Włochy</vt:lpstr>
      <vt:lpstr>San Morino</vt:lpstr>
      <vt:lpstr>Watykan</vt:lpstr>
      <vt:lpstr>Malta</vt:lpstr>
      <vt:lpstr>Finlandia</vt:lpstr>
      <vt:lpstr>Russia</vt:lpstr>
      <vt:lpstr>Estonia</vt:lpstr>
      <vt:lpstr>Latvia</vt:lpstr>
      <vt:lpstr>Litwa</vt:lpstr>
      <vt:lpstr>Czech republic</vt:lpstr>
      <vt:lpstr>Polska</vt:lpstr>
      <vt:lpstr>Slovakia</vt:lpstr>
      <vt:lpstr>Białoruś</vt:lpstr>
      <vt:lpstr>Ukraine</vt:lpstr>
      <vt:lpstr>Słowacja</vt:lpstr>
      <vt:lpstr>Hungary</vt:lpstr>
      <vt:lpstr>Chorwacja</vt:lpstr>
      <vt:lpstr>Bosnia and Herzegovina </vt:lpstr>
      <vt:lpstr>Serbia</vt:lpstr>
      <vt:lpstr>Montenegro</vt:lpstr>
      <vt:lpstr>Albania</vt:lpstr>
      <vt:lpstr>Macedonia</vt:lpstr>
      <vt:lpstr>Grecja</vt:lpstr>
      <vt:lpstr>Moldova</vt:lpstr>
      <vt:lpstr>Rumunia</vt:lpstr>
      <vt:lpstr>Bułgaria</vt:lpstr>
      <vt:lpstr>Takket Være 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dc:title>
  <dc:creator>Vanessa</dc:creator>
  <cp:lastModifiedBy>Vanessa</cp:lastModifiedBy>
  <cp:revision>59</cp:revision>
  <dcterms:created xsi:type="dcterms:W3CDTF">2016-09-28T18:20:58Z</dcterms:created>
  <dcterms:modified xsi:type="dcterms:W3CDTF">2016-09-30T00:47:56Z</dcterms:modified>
</cp:coreProperties>
</file>