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0"/>
  </p:notesMasterIdLst>
  <p:sldIdLst>
    <p:sldId id="263" r:id="rId2"/>
    <p:sldId id="264" r:id="rId3"/>
    <p:sldId id="290" r:id="rId4"/>
    <p:sldId id="291" r:id="rId5"/>
    <p:sldId id="267" r:id="rId6"/>
    <p:sldId id="268" r:id="rId7"/>
    <p:sldId id="286" r:id="rId8"/>
    <p:sldId id="287" r:id="rId9"/>
    <p:sldId id="288" r:id="rId10"/>
    <p:sldId id="289" r:id="rId11"/>
    <p:sldId id="269" r:id="rId12"/>
    <p:sldId id="271" r:id="rId13"/>
    <p:sldId id="273" r:id="rId14"/>
    <p:sldId id="272" r:id="rId15"/>
    <p:sldId id="275" r:id="rId16"/>
    <p:sldId id="277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58" r:id="rId25"/>
    <p:sldId id="257" r:id="rId26"/>
    <p:sldId id="259" r:id="rId27"/>
    <p:sldId id="260" r:id="rId28"/>
    <p:sldId id="26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rún Birgisdóttir" initials="KB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719" autoAdjust="0"/>
  </p:normalViewPr>
  <p:slideViewPr>
    <p:cSldViewPr>
      <p:cViewPr>
        <p:scale>
          <a:sx n="94" d="100"/>
          <a:sy n="94" d="100"/>
        </p:scale>
        <p:origin x="-47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2-17T15:18:55.744" idx="8">
    <p:pos x="2103" y="1038"/>
    <p:text>Þessi tala á við um allan aldur og rétt að taka það fram. Einnig mætti nú alveg taka frá þau 11% sem skiptu um skóla 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322FE-9CA1-4ACF-8DDF-8A50A9BE7AEC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E4028-BC3E-4749-B84A-36601B87CF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0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imiliogskoli.is/media/files/1198892159/heimili2005.pdf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AutoNum type="arabicPeriod"/>
            </a:pPr>
            <a:endParaRPr lang="en-US" b="0" dirty="0">
              <a:solidFill>
                <a:srgbClr val="FFFF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183D0-E7C8-4E04-B4B6-18101D2C3A59}" type="slidenum">
              <a:rPr lang="en-US"/>
              <a:pPr/>
              <a:t>14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is-IS" dirty="0" smtClean="0">
              <a:latin typeface="Comic Sans MS" pitchFamily="66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619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4028-BC3E-4749-B84A-36601B87CF5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4028-BC3E-4749-B84A-36601B87CF5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4028-BC3E-4749-B84A-36601B87CF5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E4028-BC3E-4749-B84A-36601B87CF5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baseline="0" dirty="0" smtClean="0"/>
          </a:p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B4EAA6-E9EE-47FD-A3D3-A30F76B2A21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63C7D-87CE-4EAA-ADF9-4AB91B8B8D1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dirty="0" smtClean="0"/>
              <a:t>Ástæður eru fjölmargar. Könnun</a:t>
            </a:r>
            <a:r>
              <a:rPr lang="is-IS" baseline="0" dirty="0" smtClean="0"/>
              <a:t> á ástæðum brotthvarfs í skólum veturinn 2012-2013 sýnir m.a. þetta, aðrir þættir skoruðu lægra. (Menntamálaráðuneytið, 2013. Brotthvarf úr framhaldsskólum vor 2013)</a:t>
            </a:r>
            <a:br>
              <a:rPr lang="is-IS" baseline="0" dirty="0" smtClean="0"/>
            </a:b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alveg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ljóst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af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hverju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stór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hópur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falla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á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mætingu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og á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kanna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betur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næst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trúlegt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nokkur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hluti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þess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hóps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mæta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námið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höfðar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þeirra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Einnig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má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spyrja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sig um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ástæðu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þess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margir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skipta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um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skóla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vegna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þess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rétt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valið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í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upphafi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eða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viðkomandi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komust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ekki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í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þann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skóla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þeir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vildu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s-I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63C7D-87CE-4EAA-ADF9-4AB91B8B8D1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3"/>
              </a:rPr>
              <a:t>http://www.heimiliogskoli.is/media/files/1198892159/heimili2005.pdf</a:t>
            </a:r>
            <a:endParaRPr lang="en-US" dirty="0" smtClean="0"/>
          </a:p>
          <a:p>
            <a:r>
              <a:rPr lang="is-IS" dirty="0" smtClean="0"/>
              <a:t>Á þessari slóð er að finna góðar</a:t>
            </a:r>
            <a:r>
              <a:rPr lang="is-IS" baseline="0" dirty="0" smtClean="0"/>
              <a:t> greinar um samstarf í framhaldsskólum</a:t>
            </a:r>
            <a:endParaRPr lang="en-US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63C7D-87CE-4EAA-ADF9-4AB91B8B8D1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802C9B-3998-4003-9CA5-664AF1BCC35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865ED-83DC-4953-9E0C-BB8CA370438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s-I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2DEA13-4C9F-45D1-B4D1-656DA9E7ED02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5A2EAEF-BB94-4C2A-B19F-1C4C63730E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AD9AE42-0E67-4A10-B1B9-6E1F8F298C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61067C0-0E68-475E-95FF-F318852FCE8F}" type="datetimeFigureOut">
              <a:rPr lang="en-US" smtClean="0"/>
              <a:pPr/>
              <a:t>3/4/2014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r.i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verslo.is/" TargetMode="External"/><Relationship Id="rId5" Type="http://schemas.openxmlformats.org/officeDocument/2006/relationships/hyperlink" Target="http://kvenno.is/" TargetMode="External"/><Relationship Id="rId4" Type="http://schemas.openxmlformats.org/officeDocument/2006/relationships/hyperlink" Target="http://msund.is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mos.is/" TargetMode="External"/><Relationship Id="rId13" Type="http://schemas.openxmlformats.org/officeDocument/2006/relationships/hyperlink" Target="http://www.tskoli.is/" TargetMode="External"/><Relationship Id="rId3" Type="http://schemas.openxmlformats.org/officeDocument/2006/relationships/hyperlink" Target="http://bhs.is/" TargetMode="External"/><Relationship Id="rId7" Type="http://schemas.openxmlformats.org/officeDocument/2006/relationships/hyperlink" Target="http://flensborg.is/forsida/" TargetMode="External"/><Relationship Id="rId12" Type="http://schemas.openxmlformats.org/officeDocument/2006/relationships/hyperlink" Target="http://www.myndlistaskolinn.i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fg.is/" TargetMode="External"/><Relationship Id="rId11" Type="http://schemas.openxmlformats.org/officeDocument/2006/relationships/hyperlink" Target="http://mk.is/" TargetMode="External"/><Relationship Id="rId5" Type="http://schemas.openxmlformats.org/officeDocument/2006/relationships/hyperlink" Target="http://www.fb.is/" TargetMode="External"/><Relationship Id="rId10" Type="http://schemas.openxmlformats.org/officeDocument/2006/relationships/hyperlink" Target="http://www.mh.is/" TargetMode="External"/><Relationship Id="rId4" Type="http://schemas.openxmlformats.org/officeDocument/2006/relationships/hyperlink" Target="http://www.fa.is/" TargetMode="External"/><Relationship Id="rId9" Type="http://schemas.openxmlformats.org/officeDocument/2006/relationships/hyperlink" Target="http://www.idnskolinn.is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skoli.is/" TargetMode="External"/><Relationship Id="rId3" Type="http://schemas.openxmlformats.org/officeDocument/2006/relationships/hyperlink" Target="http://bhs.is/" TargetMode="External"/><Relationship Id="rId7" Type="http://schemas.openxmlformats.org/officeDocument/2006/relationships/hyperlink" Target="http://mk.i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dnskolinn.is/" TargetMode="External"/><Relationship Id="rId5" Type="http://schemas.openxmlformats.org/officeDocument/2006/relationships/hyperlink" Target="http://www.fb.is/" TargetMode="External"/><Relationship Id="rId4" Type="http://schemas.openxmlformats.org/officeDocument/2006/relationships/hyperlink" Target="http://www.fa.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fiskt.is/" TargetMode="External"/><Relationship Id="rId2" Type="http://schemas.openxmlformats.org/officeDocument/2006/relationships/hyperlink" Target="http://www.fss.is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va.is/" TargetMode="External"/><Relationship Id="rId2" Type="http://schemas.openxmlformats.org/officeDocument/2006/relationships/hyperlink" Target="http://fsn.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nntaborg.is/" TargetMode="External"/><Relationship Id="rId4" Type="http://schemas.openxmlformats.org/officeDocument/2006/relationships/hyperlink" Target="http://www.lbhi.is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sa.is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sh.is/forsida/" TargetMode="External"/><Relationship Id="rId7" Type="http://schemas.openxmlformats.org/officeDocument/2006/relationships/hyperlink" Target="http://www.vma.is/" TargetMode="External"/><Relationship Id="rId2" Type="http://schemas.openxmlformats.org/officeDocument/2006/relationships/hyperlink" Target="http://www.fnv.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yndak.is/fornamsdeild.html" TargetMode="External"/><Relationship Id="rId5" Type="http://schemas.openxmlformats.org/officeDocument/2006/relationships/hyperlink" Target="http://www.mtr.is/" TargetMode="External"/><Relationship Id="rId4" Type="http://schemas.openxmlformats.org/officeDocument/2006/relationships/hyperlink" Target="http://www.laugar.i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v.is/" TargetMode="External"/><Relationship Id="rId2" Type="http://schemas.openxmlformats.org/officeDocument/2006/relationships/hyperlink" Target="http://www.ma.i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vma.is/" TargetMode="External"/><Relationship Id="rId4" Type="http://schemas.openxmlformats.org/officeDocument/2006/relationships/hyperlink" Target="http://www.fsh.is/forsida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me.is/" TargetMode="External"/><Relationship Id="rId2" Type="http://schemas.openxmlformats.org/officeDocument/2006/relationships/hyperlink" Target="http://www.fas.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.is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s.is/" TargetMode="External"/><Relationship Id="rId2" Type="http://schemas.openxmlformats.org/officeDocument/2006/relationships/hyperlink" Target="http://www.hushall.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.is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v.is/Default.asp?Sid_Id=27253&amp;tId=2&amp;Tre_Rod=&amp;qsr" TargetMode="External"/><Relationship Id="rId2" Type="http://schemas.openxmlformats.org/officeDocument/2006/relationships/hyperlink" Target="http://www.fsu.is/j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l.is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lbhi.is/" TargetMode="External"/><Relationship Id="rId3" Type="http://schemas.openxmlformats.org/officeDocument/2006/relationships/hyperlink" Target="http://www.hi.is/" TargetMode="External"/><Relationship Id="rId7" Type="http://schemas.openxmlformats.org/officeDocument/2006/relationships/hyperlink" Target="http://www.holar.i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u.is/" TargetMode="External"/><Relationship Id="rId5" Type="http://schemas.openxmlformats.org/officeDocument/2006/relationships/hyperlink" Target="http://www.bifrost.is/islenska/um-haskolann/" TargetMode="External"/><Relationship Id="rId4" Type="http://schemas.openxmlformats.org/officeDocument/2006/relationships/hyperlink" Target="http://www.unak.is/" TargetMode="External"/><Relationship Id="rId9" Type="http://schemas.openxmlformats.org/officeDocument/2006/relationships/hyperlink" Target="http://lhi.is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i.is/adalvefur/reglur_um_inntokuskilyrdi_i_grunnn&#225;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namsmat.is/" TargetMode="External"/><Relationship Id="rId2" Type="http://schemas.openxmlformats.org/officeDocument/2006/relationships/hyperlink" Target="http://menntagatt.i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nntamalaraduneyti.is/frettir/forsidugreinar/nr/767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runnur.stjr.is/mrn/utgafuskra/utgafa.nsf/RSSPage.xsp?documentId=B249B4FD1491ED2700257C22004C69A5&amp;action=openDocume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runnur.stjr.is/mrn/utgafuskra/utgafa.nsf/RSSPage.xsp?documentId=B249B4FD1491ED2700257C22004C69A5&amp;action=openDocume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s-IS" b="1" u="sng" dirty="0"/>
              <a:t>Innritun í framhaldsskóla</a:t>
            </a:r>
            <a:endParaRPr lang="en-US" b="1" u="sng" dirty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268760"/>
            <a:ext cx="7992888" cy="492514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z="2800" dirty="0">
                <a:latin typeface="+mj-lt"/>
              </a:rPr>
              <a:t>Inntökuskilyrði miðast við </a:t>
            </a:r>
            <a:r>
              <a:rPr lang="is-IS" sz="2800" dirty="0" smtClean="0">
                <a:latin typeface="+mj-lt"/>
              </a:rPr>
              <a:t>skólaeinkunnir </a:t>
            </a:r>
            <a:r>
              <a:rPr lang="is-IS" sz="2800" dirty="0">
                <a:latin typeface="+mj-lt"/>
              </a:rPr>
              <a:t>í 10. </a:t>
            </a:r>
            <a:r>
              <a:rPr lang="is-IS" sz="2800" dirty="0" smtClean="0">
                <a:latin typeface="+mj-lt"/>
              </a:rPr>
              <a:t>bekk.</a:t>
            </a:r>
          </a:p>
          <a:p>
            <a:pPr>
              <a:lnSpc>
                <a:spcPct val="90000"/>
              </a:lnSpc>
              <a:buNone/>
            </a:pPr>
            <a:endParaRPr lang="is-IS" sz="28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z="2800" dirty="0" smtClean="0"/>
              <a:t>Inntökuskilyrði í framhaldsskóla eru nokkuð mismunandi, en flestir framhaldsskólar tiltaka lágmarks einkunnir sem nemendur þurfa til að komast inn á tilteknar brautir.</a:t>
            </a:r>
            <a:endParaRPr lang="is-IS" sz="28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is-I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sz="2800" dirty="0" smtClean="0"/>
              <a:t>Skólameistari framhaldsskóla getur ákveðið að líta til annarra þátta, t.d. einkunna úr öðrum námsgreinum við sérstakar aðstæður</a:t>
            </a:r>
            <a:r>
              <a:rPr lang="is-IS" sz="24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is-IS" sz="2400" dirty="0" smtClean="0">
              <a:latin typeface="+mj-lt"/>
            </a:endParaRPr>
          </a:p>
          <a:p>
            <a:pPr>
              <a:lnSpc>
                <a:spcPct val="90000"/>
              </a:lnSpc>
              <a:buNone/>
            </a:pPr>
            <a:endParaRPr lang="is-I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is-IS" sz="2400" dirty="0" smtClean="0">
              <a:latin typeface="+mj-lt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is-I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b="1" u="sng" dirty="0" smtClean="0"/>
              <a:t>Brotthvarf – hvað geta foreldrar gert?</a:t>
            </a:r>
            <a:endParaRPr lang="en-U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800" dirty="0" smtClean="0"/>
              <a:t>Mikil breyting að fara í framhaldsskóla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Sýna náminu áhuga svo og félagslega þættinum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Fylgjast með ástundun í gegnum upplýsingakerfi skólans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Fylgjast með nýjum vinatengslum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Hvetja þau til að setja námið í fyrsta sæti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Mæta á foreldrafundi og kynningar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>
            <a:normAutofit/>
          </a:bodyPr>
          <a:lstStyle/>
          <a:p>
            <a:pPr eaLnBrk="1" hangingPunct="1"/>
            <a:r>
              <a:rPr lang="is-IS" b="1" u="sng" dirty="0" smtClean="0"/>
              <a:t>Framhaldsskólinn</a:t>
            </a:r>
            <a:endParaRPr lang="en-US" b="1" u="sng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4745"/>
            <a:ext cx="8115328" cy="5733256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is-IS" sz="4400" b="1" dirty="0" smtClean="0">
                <a:latin typeface="+mj-lt"/>
              </a:rPr>
              <a:t>Námsleiðum í framhaldsskóla er skipt í nokkra meginflokka eftir skyldleika náms og/eða starfsgreinum:</a:t>
            </a:r>
          </a:p>
          <a:p>
            <a:pPr>
              <a:buNone/>
            </a:pPr>
            <a:endParaRPr lang="is-IS" b="1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3800" b="1" dirty="0" smtClean="0">
                <a:latin typeface="+mj-lt"/>
              </a:rPr>
              <a:t>Almennt nám </a:t>
            </a:r>
            <a:r>
              <a:rPr lang="is-IS" sz="3800" dirty="0" smtClean="0">
                <a:latin typeface="+mj-lt"/>
              </a:rPr>
              <a:t>– Opin nemendum sem lokið hafa grunnskólaprófi en uppfylla ekki skilyrði til inngöngu á lengri námsbrautir. Þessar brautir heita mismunandi nöfnum eftir skólum, t.d. Framhaldsskólabraut, Almenn braut og Brautarbrú.</a:t>
            </a:r>
            <a:r>
              <a:rPr lang="is-IS" dirty="0" smtClean="0">
                <a:latin typeface="+mj-lt"/>
              </a:rPr>
              <a:t/>
            </a:r>
            <a:br>
              <a:rPr lang="is-IS" dirty="0" smtClean="0">
                <a:latin typeface="+mj-lt"/>
              </a:rPr>
            </a:br>
            <a:endParaRPr lang="is-IS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3800" b="1" dirty="0" smtClean="0"/>
              <a:t>Listnám</a:t>
            </a:r>
            <a:r>
              <a:rPr lang="is-IS" sz="3800" dirty="0" smtClean="0"/>
              <a:t>.  Námið tekur almennt þrjú ár og býr nemendur undir áframhaldandi nám og störf á sviði lista. Brautirnar eru m.a.: hönnun, listdans, margmiðlunarhönnun, myndlist og tónlist.</a:t>
            </a:r>
          </a:p>
          <a:p>
            <a:pPr>
              <a:buNone/>
            </a:pPr>
            <a:r>
              <a:rPr lang="is-IS" sz="38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is-IS" sz="3800" b="1" dirty="0" smtClean="0"/>
              <a:t>Starfsbrautir</a:t>
            </a:r>
            <a:r>
              <a:rPr lang="is-IS" sz="3800" dirty="0" smtClean="0"/>
              <a:t> eru ætlaðar nemendum sem hafa notið verulegrar sérkennslu í grunnskóla og ekki hafa forsendur til þess að stunda nám á öðrum námsbrautum. </a:t>
            </a:r>
          </a:p>
          <a:p>
            <a:pPr>
              <a:buFont typeface="Wingdings" pitchFamily="2" charset="2"/>
              <a:buChar char="v"/>
            </a:pPr>
            <a:endParaRPr lang="is-IS" sz="2800" dirty="0" smtClean="0"/>
          </a:p>
          <a:p>
            <a:pPr>
              <a:buNone/>
            </a:pPr>
            <a:endParaRPr lang="is-IS" sz="2400" dirty="0" smtClean="0"/>
          </a:p>
          <a:p>
            <a:pPr>
              <a:buNone/>
            </a:pPr>
            <a:r>
              <a:rPr lang="is-IS" sz="2600" dirty="0" smtClean="0">
                <a:latin typeface="+mj-lt"/>
              </a:rPr>
              <a:t/>
            </a:r>
            <a:br>
              <a:rPr lang="is-IS" sz="2600" dirty="0" smtClean="0">
                <a:latin typeface="+mj-lt"/>
              </a:rPr>
            </a:br>
            <a:endParaRPr lang="is-IS" sz="2600" dirty="0" smtClean="0">
              <a:latin typeface="+mj-lt"/>
            </a:endParaRPr>
          </a:p>
          <a:p>
            <a:endParaRPr lang="is-I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11237"/>
          </a:xfrm>
        </p:spPr>
        <p:txBody>
          <a:bodyPr>
            <a:normAutofit/>
          </a:bodyPr>
          <a:lstStyle/>
          <a:p>
            <a:pPr eaLnBrk="1" hangingPunct="1"/>
            <a:r>
              <a:rPr lang="is-IS" b="1" u="sng" dirty="0" smtClean="0"/>
              <a:t>Framhaldsskólinn</a:t>
            </a:r>
            <a:endParaRPr lang="en-US" b="1" u="sng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57312"/>
            <a:ext cx="8186766" cy="5214959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400" b="1" dirty="0" smtClean="0"/>
              <a:t>Starfsmenntun</a:t>
            </a:r>
            <a:r>
              <a:rPr lang="is-IS" sz="2400" dirty="0" smtClean="0"/>
              <a:t>. Námsbrautir sem veita undirbúning til tiltekinna starfa og/eða áframhaldandi náms. Margar starfsmenntunarbrautir leiða til ákveðinna starfsréttinda. Dæmi: húsasmíði, snyrtibraut, véltækni, tanntæknibraut, rafeindavirkjun, hársnyrtiiðn.</a:t>
            </a:r>
          </a:p>
          <a:p>
            <a:pPr>
              <a:buNone/>
            </a:pPr>
            <a:endParaRPr lang="is-IS" sz="2400" b="1" dirty="0" smtClean="0"/>
          </a:p>
          <a:p>
            <a:pPr>
              <a:buFont typeface="Wingdings" pitchFamily="2" charset="2"/>
              <a:buChar char="v"/>
            </a:pPr>
            <a:r>
              <a:rPr lang="is-IS" sz="2400" b="1" dirty="0" smtClean="0"/>
              <a:t>Stúdentsnám</a:t>
            </a:r>
            <a:r>
              <a:rPr lang="is-IS" sz="2400" dirty="0" smtClean="0"/>
              <a:t>. Fjölbreyttar bóknámsbrautir, m.a.: Alþjóðleg námsbraut, félagsfræðabraut, málabraut, náttúrufræðibraut og viðskipta- og hagfræðibraut. </a:t>
            </a:r>
          </a:p>
          <a:p>
            <a:pPr>
              <a:buNone/>
            </a:pPr>
            <a:endParaRPr lang="is-IS" sz="24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400" dirty="0" smtClean="0"/>
              <a:t>Einnig er mögulegt að ljúka stúdentsprófi með </a:t>
            </a:r>
            <a:r>
              <a:rPr lang="is-IS" sz="2400" b="1" dirty="0" smtClean="0"/>
              <a:t>viðbótarnámi</a:t>
            </a:r>
            <a:r>
              <a:rPr lang="is-IS" sz="2400" dirty="0" smtClean="0"/>
              <a:t> af öðrum brautum t.d. starfsmenntabrautum og listnámsbrautum. </a:t>
            </a:r>
            <a:r>
              <a:rPr lang="is-IS" sz="2400" dirty="0" smtClean="0">
                <a:latin typeface="+mj-lt"/>
              </a:rPr>
              <a:t/>
            </a:r>
            <a:br>
              <a:rPr lang="is-IS" sz="2400" dirty="0" smtClean="0">
                <a:latin typeface="+mj-lt"/>
              </a:rPr>
            </a:br>
            <a:endParaRPr lang="is-IS" sz="24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is-IS" b="1" u="sng" dirty="0" smtClean="0">
                <a:latin typeface="Calibri" pitchFamily="34" charset="0"/>
              </a:rPr>
              <a:t>Höfuðborgarsvæðið</a:t>
            </a:r>
            <a:r>
              <a:rPr lang="is-IS" sz="4000" dirty="0" smtClean="0">
                <a:latin typeface="Comic Sans MS" pitchFamily="66" charset="0"/>
              </a:rPr>
              <a:t> </a:t>
            </a:r>
            <a:br>
              <a:rPr lang="is-IS" sz="4000" dirty="0" smtClean="0">
                <a:latin typeface="Comic Sans MS" pitchFamily="66" charset="0"/>
              </a:rPr>
            </a:br>
            <a:endParaRPr lang="en-US" sz="4000" b="1" u="sng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15328" cy="452596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None/>
            </a:pPr>
            <a:r>
              <a:rPr lang="is-IS" sz="3600" u="sng" dirty="0" smtClean="0"/>
              <a:t>Almennt menntaskólanám</a:t>
            </a:r>
            <a:br>
              <a:rPr lang="is-IS" sz="3600" u="sng" dirty="0" smtClean="0"/>
            </a:br>
            <a:r>
              <a:rPr lang="is-IS" sz="3600" u="sng" dirty="0" smtClean="0"/>
              <a:t>-bekkjakerfi-</a:t>
            </a:r>
            <a:endParaRPr lang="is-IS" sz="3600" dirty="0" smtClean="0">
              <a:latin typeface="Comic Sans MS" pitchFamily="66" charset="0"/>
            </a:endParaRP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v"/>
            </a:pPr>
            <a:r>
              <a:rPr lang="is-IS" dirty="0" smtClean="0">
                <a:latin typeface="+mj-lt"/>
                <a:hlinkClick r:id="rId3"/>
              </a:rPr>
              <a:t>Menntaskólinn í Reykjavík</a:t>
            </a:r>
            <a:endParaRPr lang="is-IS" dirty="0" smtClean="0">
              <a:latin typeface="+mj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dirty="0" smtClean="0">
                <a:latin typeface="+mj-lt"/>
              </a:rPr>
              <a:t>  </a:t>
            </a:r>
            <a:r>
              <a:rPr lang="is-IS" dirty="0" smtClean="0">
                <a:hlinkClick r:id="rId4"/>
              </a:rPr>
              <a:t>Menntaskólinn við Sund</a:t>
            </a:r>
            <a:endParaRPr lang="is-IS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dirty="0" smtClean="0">
                <a:latin typeface="+mj-lt"/>
              </a:rPr>
              <a:t>  </a:t>
            </a:r>
            <a:r>
              <a:rPr lang="is-IS" dirty="0" smtClean="0">
                <a:latin typeface="+mj-lt"/>
                <a:hlinkClick r:id="rId5"/>
              </a:rPr>
              <a:t>Kvennaskólinn í Reykjavík</a:t>
            </a:r>
            <a:endParaRPr lang="is-IS" dirty="0" smtClean="0">
              <a:latin typeface="+mj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dirty="0" smtClean="0"/>
              <a:t> </a:t>
            </a:r>
            <a:r>
              <a:rPr lang="is-IS" dirty="0" smtClean="0">
                <a:latin typeface="+mj-lt"/>
              </a:rPr>
              <a:t> </a:t>
            </a:r>
            <a:r>
              <a:rPr lang="is-IS" dirty="0" smtClean="0">
                <a:latin typeface="+mj-lt"/>
                <a:hlinkClick r:id="rId6"/>
              </a:rPr>
              <a:t>Verslunarskóli Íslands </a:t>
            </a:r>
            <a:r>
              <a:rPr lang="is-IS" dirty="0" smtClean="0">
                <a:latin typeface="+mj-lt"/>
              </a:rPr>
              <a:t>**</a:t>
            </a:r>
          </a:p>
          <a:p>
            <a:pPr eaLnBrk="1" hangingPunct="1">
              <a:buClr>
                <a:schemeClr val="tx1"/>
              </a:buClr>
              <a:buNone/>
            </a:pPr>
            <a:r>
              <a:rPr lang="is-IS" dirty="0" smtClean="0">
                <a:latin typeface="+mj-lt"/>
              </a:rPr>
              <a:t>** </a:t>
            </a:r>
            <a:r>
              <a:rPr lang="is-IS" sz="2400" dirty="0" smtClean="0">
                <a:latin typeface="+mj-lt"/>
              </a:rPr>
              <a:t>Bekkjaskóli með áfangasniði</a:t>
            </a:r>
            <a:endParaRPr lang="is-I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404664"/>
            <a:ext cx="7137400" cy="645333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Clr>
                <a:schemeClr val="tx1"/>
              </a:buClr>
              <a:buNone/>
            </a:pPr>
            <a:r>
              <a:rPr lang="is-IS" sz="3600" u="sng" dirty="0" smtClean="0"/>
              <a:t>Almennt menntaskólanám </a:t>
            </a:r>
            <a:br>
              <a:rPr lang="is-IS" sz="3600" u="sng" dirty="0" smtClean="0"/>
            </a:br>
            <a:r>
              <a:rPr lang="is-IS" sz="3600" u="sng" dirty="0" smtClean="0"/>
              <a:t>-áfangakerfi-</a:t>
            </a:r>
          </a:p>
          <a:p>
            <a:pPr>
              <a:lnSpc>
                <a:spcPct val="80000"/>
              </a:lnSpc>
              <a:buClr>
                <a:schemeClr val="tx1"/>
              </a:buClr>
              <a:buNone/>
            </a:pPr>
            <a:endParaRPr lang="is-IS" sz="3600" u="sng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3"/>
              </a:rPr>
              <a:t>Borgarholtsskóli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4"/>
              </a:rPr>
              <a:t>Fjölbrautarskólinn við Ármúla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5"/>
              </a:rPr>
              <a:t>Fjölbrautarskólinn í Breiðholti</a:t>
            </a:r>
            <a:endParaRPr lang="is-IS" sz="2800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>
                <a:latin typeface="+mj-lt"/>
              </a:rPr>
              <a:t> </a:t>
            </a:r>
            <a:r>
              <a:rPr lang="is-IS" sz="2800" dirty="0">
                <a:latin typeface="+mj-lt"/>
                <a:hlinkClick r:id="rId6"/>
              </a:rPr>
              <a:t>Fjölbrautarskólinn í Garðabæ</a:t>
            </a:r>
            <a:endParaRPr lang="is-IS" sz="2800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>
                <a:latin typeface="+mj-lt"/>
              </a:rPr>
              <a:t> </a:t>
            </a:r>
            <a:r>
              <a:rPr lang="is-IS" sz="2800" dirty="0">
                <a:latin typeface="+mj-lt"/>
                <a:hlinkClick r:id="rId7"/>
              </a:rPr>
              <a:t>Flensborgarskólinn í Hafnarfirði</a:t>
            </a:r>
            <a:endParaRPr lang="is-IS" sz="2800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8"/>
              </a:rPr>
              <a:t>Framhaldsskólinn í Mosfellsbæ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9"/>
              </a:rPr>
              <a:t>Iðnskólinn </a:t>
            </a:r>
            <a:r>
              <a:rPr lang="is-IS" sz="2800" dirty="0">
                <a:latin typeface="+mj-lt"/>
                <a:hlinkClick r:id="rId9"/>
              </a:rPr>
              <a:t>í Hafnarfirði</a:t>
            </a:r>
            <a:endParaRPr lang="is-IS" sz="2800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10"/>
              </a:rPr>
              <a:t>Menntaskólinn við Hamrahlíð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11"/>
              </a:rPr>
              <a:t>Menntaskólinn í Kópavogi 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12"/>
              </a:rPr>
              <a:t>Myndlistaskólinn í Reykjavík</a:t>
            </a:r>
            <a:endParaRPr lang="en-U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latin typeface="+mj-lt"/>
                <a:hlinkClick r:id="rId13"/>
              </a:rPr>
              <a:t>Tækniskólinn</a:t>
            </a:r>
            <a:endParaRPr lang="is-IS" sz="2800" dirty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None/>
            </a:pPr>
            <a:endParaRPr lang="is-IS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pPr algn="l"/>
            <a:r>
              <a:rPr lang="is-IS" b="1" dirty="0"/>
              <a:t/>
            </a:r>
            <a:br>
              <a:rPr lang="is-IS" b="1" dirty="0"/>
            </a:br>
            <a:r>
              <a:rPr lang="is-IS" sz="4000" u="sng" dirty="0"/>
              <a:t>Skólar sem bjóða upp </a:t>
            </a:r>
            <a:r>
              <a:rPr lang="is-IS" sz="4000" u="sng" dirty="0" smtClean="0"/>
              <a:t>á nám til starfsmenntunar</a:t>
            </a:r>
            <a:r>
              <a:rPr lang="is-IS" b="1" dirty="0" smtClean="0">
                <a:latin typeface="Comic Sans MS" pitchFamily="66" charset="0"/>
              </a:rPr>
              <a:t/>
            </a:r>
            <a:br>
              <a:rPr lang="is-IS" b="1" dirty="0" smtClean="0">
                <a:latin typeface="Comic Sans MS" pitchFamily="66" charset="0"/>
              </a:rPr>
            </a:br>
            <a:endParaRPr lang="en-US" b="1" dirty="0">
              <a:latin typeface="Comic Sans MS" pitchFamily="66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>
                <a:latin typeface="Comic Sans MS" pitchFamily="66" charset="0"/>
              </a:rPr>
              <a:t> </a:t>
            </a:r>
            <a:r>
              <a:rPr lang="is-IS" sz="2800" dirty="0" smtClean="0">
                <a:hlinkClick r:id="rId3"/>
              </a:rPr>
              <a:t>Borgarholtsskóli</a:t>
            </a:r>
            <a:endParaRPr lang="is-IS" sz="2800" dirty="0" smtClean="0">
              <a:latin typeface="+mj-lt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hlinkClick r:id="rId4"/>
              </a:rPr>
              <a:t>Fjölbrautarskólinn við Ármúla</a:t>
            </a:r>
            <a:endParaRPr lang="is-IS" sz="2800" dirty="0" smtClean="0"/>
          </a:p>
          <a:p>
            <a:pPr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/>
              <a:t> </a:t>
            </a:r>
            <a:r>
              <a:rPr lang="is-IS" sz="2800" dirty="0" smtClean="0">
                <a:hlinkClick r:id="rId5"/>
              </a:rPr>
              <a:t>Fjölbrautarskólinn í Breiðholti</a:t>
            </a:r>
            <a:endParaRPr lang="is-IS" sz="2800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hlinkClick r:id="rId6"/>
              </a:rPr>
              <a:t>Iðnskólinn í Hafnarfirði</a:t>
            </a:r>
            <a:endParaRPr lang="is-IS" sz="2800" dirty="0" smtClean="0"/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 </a:t>
            </a:r>
            <a:r>
              <a:rPr lang="is-IS" sz="2800" dirty="0" smtClean="0">
                <a:hlinkClick r:id="rId7"/>
              </a:rPr>
              <a:t>Menntaskólinn í Kópavogi</a:t>
            </a:r>
            <a:endParaRPr lang="is-IS" sz="2800" dirty="0">
              <a:latin typeface="+mj-lt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is-IS" sz="2800">
                <a:latin typeface="+mj-lt"/>
              </a:rPr>
              <a:t> </a:t>
            </a:r>
            <a:r>
              <a:rPr lang="is-IS" sz="2800" smtClean="0">
                <a:hlinkClick r:id="rId8"/>
              </a:rPr>
              <a:t>Tækniskólinn</a:t>
            </a:r>
            <a:endParaRPr lang="is-IS" sz="2800" smtClean="0"/>
          </a:p>
          <a:p>
            <a:pPr>
              <a:buClr>
                <a:schemeClr val="tx1"/>
              </a:buClr>
              <a:buNone/>
            </a:pPr>
            <a:endParaRPr lang="is-IS" sz="2800" dirty="0" smtClean="0">
              <a:latin typeface="+mj-lt"/>
            </a:endParaRPr>
          </a:p>
          <a:p>
            <a:pPr>
              <a:buClr>
                <a:schemeClr val="tx1"/>
              </a:buClr>
              <a:buNone/>
            </a:pPr>
            <a:endParaRPr lang="is-IS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332656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s-IS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260648"/>
            <a:ext cx="62646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s-IS" sz="4000" b="1" u="sng" dirty="0" smtClean="0"/>
              <a:t>Reykjanes</a:t>
            </a:r>
            <a:endParaRPr lang="is-IS" sz="4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140968"/>
            <a:ext cx="6264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sz="2400" dirty="0" smtClean="0">
                <a:hlinkClick r:id="rId2"/>
              </a:rPr>
              <a:t>Fjölbrautaskóli Suðurnesja</a:t>
            </a:r>
            <a:endParaRPr lang="is-IS" sz="2400" dirty="0" smtClean="0"/>
          </a:p>
          <a:p>
            <a:pPr>
              <a:buFont typeface="Wingdings" pitchFamily="2" charset="2"/>
              <a:buChar char="v"/>
            </a:pPr>
            <a:r>
              <a:rPr lang="is-IS" sz="2400" dirty="0" smtClean="0">
                <a:hlinkClick r:id="rId3"/>
              </a:rPr>
              <a:t>Fisktækniskólinn</a:t>
            </a:r>
            <a:endParaRPr lang="is-IS" sz="2400" dirty="0" smtClean="0"/>
          </a:p>
          <a:p>
            <a:pPr>
              <a:buFont typeface="Wingdings" pitchFamily="2" charset="2"/>
              <a:buChar char="v"/>
            </a:pPr>
            <a:endParaRPr lang="is-IS" sz="2400" dirty="0" smtClean="0"/>
          </a:p>
          <a:p>
            <a:pPr>
              <a:buFont typeface="Wingdings" pitchFamily="2" charset="2"/>
              <a:buChar char="v"/>
            </a:pPr>
            <a:endParaRPr lang="is-IS" sz="2400" dirty="0" smtClean="0"/>
          </a:p>
          <a:p>
            <a:pPr>
              <a:buFont typeface="Wingdings" pitchFamily="2" charset="2"/>
              <a:buChar char="v"/>
            </a:pPr>
            <a:endParaRPr lang="is-I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1268760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400" dirty="0" smtClean="0"/>
              <a:t>Almennt menntaskólanám </a:t>
            </a:r>
          </a:p>
          <a:p>
            <a:r>
              <a:rPr lang="is-IS" sz="2400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sz="2400" dirty="0" smtClean="0">
                <a:hlinkClick r:id="rId2"/>
              </a:rPr>
              <a:t>Fjölbrautaskóli Suðurnesja</a:t>
            </a:r>
            <a:endParaRPr lang="is-IS" sz="2400" dirty="0" smtClean="0"/>
          </a:p>
          <a:p>
            <a:pPr>
              <a:buFont typeface="Wingdings" pitchFamily="2" charset="2"/>
              <a:buChar char="v"/>
            </a:pPr>
            <a:r>
              <a:rPr lang="is-IS" sz="2400" dirty="0" smtClean="0">
                <a:hlinkClick r:id="rId3"/>
              </a:rPr>
              <a:t>Fisktækniskólinn</a:t>
            </a:r>
            <a:endParaRPr lang="is-I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000" b="1" u="sng" dirty="0" smtClean="0"/>
              <a:t>Vesturland</a:t>
            </a:r>
            <a:endParaRPr lang="is-IS" sz="40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Fjölbrautaskóli Snæfellinga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Fjölbrautaskóli Vesturlands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Landbúnaðarháskóli Íslands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5"/>
              </a:rPr>
              <a:t>Menntaskóli Borgarfjarðar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Fjölbrautaskóli Vesturlands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Landbúnaðarháskóli Íslands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pPr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sz="4800" b="1" dirty="0" smtClean="0"/>
              <a:t>Vestfirðir</a:t>
            </a:r>
            <a:endParaRPr lang="is-I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Menntaskólinn á Ísafirði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Menntaskólinn á Ísafirði</a:t>
            </a:r>
            <a:endParaRPr lang="is-IS" dirty="0" smtClean="0"/>
          </a:p>
          <a:p>
            <a:pPr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Norðurland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Fjölbrautaskóli Norðurlands Vestra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Framhaldsskólinn á Húsavík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err="1" smtClean="0">
                <a:hlinkClick r:id="rId4"/>
              </a:rPr>
              <a:t>Framhalssskólinn</a:t>
            </a:r>
            <a:r>
              <a:rPr lang="is-IS" dirty="0" smtClean="0">
                <a:hlinkClick r:id="rId4"/>
              </a:rPr>
              <a:t> á Laugum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5"/>
              </a:rPr>
              <a:t>Menntaskólinn á Tröllaskaga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6"/>
              </a:rPr>
              <a:t>Myndlistaskólinn á Akureyri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7"/>
              </a:rPr>
              <a:t>Verkmenntaskólinn á Akureyri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endParaRPr lang="is-I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u="sng" dirty="0" smtClean="0"/>
              <a:t>Innritun í framhaldsskóla</a:t>
            </a:r>
            <a:endParaRPr lang="is-I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b="1" dirty="0" err="1" smtClean="0"/>
              <a:t>Forinnritun</a:t>
            </a:r>
            <a:r>
              <a:rPr lang="is-IS" b="1" dirty="0" smtClean="0"/>
              <a:t>  </a:t>
            </a:r>
            <a:r>
              <a:rPr lang="is-IS" dirty="0" smtClean="0"/>
              <a:t>– ekki bindandi val en verður að vera raunhæft.</a:t>
            </a:r>
          </a:p>
          <a:p>
            <a:pPr>
              <a:lnSpc>
                <a:spcPct val="90000"/>
              </a:lnSpc>
              <a:buNone/>
            </a:pPr>
            <a:r>
              <a:rPr lang="is-IS" dirty="0" smtClean="0"/>
              <a:t>	Verður dagana 3. mars – 11. apríl.</a:t>
            </a:r>
          </a:p>
          <a:p>
            <a:pPr>
              <a:lnSpc>
                <a:spcPct val="90000"/>
              </a:lnSpc>
              <a:buNone/>
            </a:pPr>
            <a:endParaRPr lang="is-IS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dirty="0" smtClean="0"/>
              <a:t> </a:t>
            </a:r>
            <a:r>
              <a:rPr lang="is-IS" b="1" dirty="0" err="1" smtClean="0"/>
              <a:t>Lokainnritun</a:t>
            </a:r>
            <a:r>
              <a:rPr lang="is-IS" dirty="0" smtClean="0"/>
              <a:t> verður dagana 4. maí – 10. júní.</a:t>
            </a:r>
          </a:p>
          <a:p>
            <a:pPr>
              <a:lnSpc>
                <a:spcPct val="90000"/>
              </a:lnSpc>
              <a:buNone/>
            </a:pPr>
            <a:endParaRPr lang="is-IS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dirty="0" smtClean="0"/>
              <a:t>Einkunnir berast rafrænt með umsóknum til viðkomandi framhaldsskóla. Gott er þó að skoða á Menntagátt að lokinni útskrift, hvort ekki hafi farið inn réttar einkunnir og gera strax athugasemdir ef svo er ekki.</a:t>
            </a:r>
          </a:p>
          <a:p>
            <a:pPr>
              <a:lnSpc>
                <a:spcPct val="90000"/>
              </a:lnSpc>
              <a:buNone/>
            </a:pPr>
            <a:endParaRPr lang="is-IS" dirty="0" smtClean="0"/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is-IS" dirty="0" smtClean="0"/>
              <a:t>Lokadagur úrvinnslu umsókna er 28. júní.</a:t>
            </a:r>
          </a:p>
          <a:p>
            <a:pPr>
              <a:lnSpc>
                <a:spcPct val="90000"/>
              </a:lnSpc>
              <a:buNone/>
            </a:pPr>
            <a:endParaRPr lang="is-IS" dirty="0" smtClean="0"/>
          </a:p>
          <a:p>
            <a:endParaRPr lang="is-I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Norðurland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bekkjakerfi-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Menntaskólinn á Akureyri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Fjölbrautaskóli Norðurlands Vestra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Framhaldsskólinn á Húsavík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5"/>
              </a:rPr>
              <a:t>Verkmenntaskólinn á Akureyri</a:t>
            </a:r>
            <a:endParaRPr lang="is-IS" dirty="0" smtClean="0"/>
          </a:p>
          <a:p>
            <a:pPr>
              <a:buNone/>
            </a:pPr>
            <a:endParaRPr lang="is-I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Austurland</a:t>
            </a:r>
            <a:endParaRPr lang="is-I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Framhaldsskólinn í </a:t>
            </a:r>
            <a:r>
              <a:rPr lang="is-IS" dirty="0" err="1" smtClean="0">
                <a:hlinkClick r:id="rId2"/>
              </a:rPr>
              <a:t>Austur-Skaftafellssýslu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Menntaskólinn á Egilsstöðum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Verkmenntaskóli Austurlands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endParaRPr lang="is-I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Austurland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bekkjakerfi-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Handverks- og hússtjórnarskólinn á Hallormsstað</a:t>
            </a:r>
            <a:endParaRPr lang="is-IS" dirty="0" smtClean="0"/>
          </a:p>
          <a:p>
            <a:pPr>
              <a:buNone/>
            </a:pPr>
            <a:r>
              <a:rPr lang="is-IS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Framhaldsskólinn í </a:t>
            </a:r>
            <a:r>
              <a:rPr lang="is-IS" dirty="0" err="1" smtClean="0">
                <a:hlinkClick r:id="rId3"/>
              </a:rPr>
              <a:t>Austur-Skaftafellssýslu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Verkmenntaskóli Austurlands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endParaRPr lang="is-I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Suðurland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áfangakerfi-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Fjölbrautaskóli Suðurlands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Framhaldsskólinn í Vestmannaeyjum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Almennt menntaskólanám </a:t>
            </a:r>
          </a:p>
          <a:p>
            <a:pPr>
              <a:buNone/>
            </a:pPr>
            <a:r>
              <a:rPr lang="is-IS" dirty="0" smtClean="0"/>
              <a:t>– bekkjakerfi-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4"/>
              </a:rPr>
              <a:t>Menntaskólinn á Laugarvatni</a:t>
            </a:r>
            <a:endParaRPr lang="is-IS" dirty="0" smtClean="0"/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r>
              <a:rPr lang="is-IS" dirty="0" smtClean="0"/>
              <a:t>Skólar sem bjóða upp á nám til starfsmenntunar</a:t>
            </a:r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2"/>
              </a:rPr>
              <a:t>Fjölbrautaskóli Suðurlands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>
                <a:hlinkClick r:id="rId3"/>
              </a:rPr>
              <a:t>Framhaldsskólinn í Vestmannaeyjum</a:t>
            </a: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endParaRPr lang="is-IS" dirty="0" smtClean="0"/>
          </a:p>
          <a:p>
            <a:pPr>
              <a:buNone/>
            </a:pPr>
            <a:endParaRPr lang="is-IS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s-IS" b="1" u="sng" dirty="0" smtClean="0"/>
              <a:t>Námsmöguleikar að námi loknu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/>
              <a:t>Á Íslandi eru 7 háskólar </a:t>
            </a:r>
          </a:p>
          <a:p>
            <a:pPr>
              <a:buFontTx/>
              <a:buChar char="-"/>
            </a:pPr>
            <a:r>
              <a:rPr lang="is-IS" dirty="0" smtClean="0">
                <a:hlinkClick r:id="rId3"/>
              </a:rPr>
              <a:t>Háskóli Íslands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4"/>
              </a:rPr>
              <a:t>Háskólinn á Akureyri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5"/>
              </a:rPr>
              <a:t>Háskólinn á Bifröst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6"/>
              </a:rPr>
              <a:t>Háskólinn í Reykjavík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7"/>
              </a:rPr>
              <a:t>Hólaskóli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8"/>
              </a:rPr>
              <a:t>Landbúnaðarháskóli Íslands</a:t>
            </a:r>
            <a:endParaRPr lang="is-IS" dirty="0" smtClean="0"/>
          </a:p>
          <a:p>
            <a:pPr>
              <a:buFontTx/>
              <a:buChar char="-"/>
            </a:pPr>
            <a:r>
              <a:rPr lang="is-IS" dirty="0" smtClean="0">
                <a:hlinkClick r:id="rId9"/>
              </a:rPr>
              <a:t>Listaháskóli Íslands</a:t>
            </a:r>
            <a:endParaRPr lang="is-IS" dirty="0" smtClean="0"/>
          </a:p>
          <a:p>
            <a:pPr>
              <a:buNone/>
            </a:pPr>
            <a:r>
              <a:rPr lang="is-IS" dirty="0" smtClean="0"/>
              <a:t> 	sem bjóða upp á gríðarlega fjölbreytta námsmöguleika.</a:t>
            </a:r>
          </a:p>
          <a:p>
            <a:pPr>
              <a:buNone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/>
              <a:t>Háskólanám erlendis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s-IS" b="1" u="sng" dirty="0" smtClean="0"/>
              <a:t>Inntökuskilyrði í háskóla</a:t>
            </a:r>
            <a:r>
              <a:rPr lang="is-IS" dirty="0" smtClean="0"/>
              <a:t/>
            </a:r>
            <a:br>
              <a:rPr lang="is-I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208912" cy="5040560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r>
              <a:rPr lang="is-IS" sz="2400" dirty="0" smtClean="0"/>
              <a:t>Nokkrar námsbrautir háskóla gera kröfu um   lágmarks einingafjölda t.d. í stærðfræði, raungreinum og ensku</a:t>
            </a:r>
          </a:p>
          <a:p>
            <a:pPr lvl="1">
              <a:buFont typeface="Wingdings" pitchFamily="2" charset="2"/>
              <a:buChar char="v"/>
            </a:pPr>
            <a:r>
              <a:rPr lang="is-IS" sz="2400" dirty="0" smtClean="0"/>
              <a:t>Inntökupróf eru í nokkrar deldir við HÍ: Læknisfræði, sjúkraþjálfun, hagfræði, lögfræði</a:t>
            </a:r>
          </a:p>
          <a:p>
            <a:pPr lvl="1">
              <a:buFont typeface="Wingdings" pitchFamily="2" charset="2"/>
              <a:buChar char="v"/>
            </a:pPr>
            <a:r>
              <a:rPr lang="is-IS" sz="2400" dirty="0" smtClean="0"/>
              <a:t>Í tannlæknadeild eru haldin samkeppnispróf að loknu 1. misseri á 1. ári</a:t>
            </a:r>
          </a:p>
          <a:p>
            <a:pPr lvl="1">
              <a:buFont typeface="Wingdings" pitchFamily="2" charset="2"/>
              <a:buChar char="v"/>
            </a:pPr>
            <a:r>
              <a:rPr lang="is-IS" sz="2400" dirty="0" smtClean="0"/>
              <a:t>Líklegt er að HÍ fjölgi inntökuprófum á næstu árum</a:t>
            </a:r>
          </a:p>
          <a:p>
            <a:pPr lvl="1">
              <a:buFont typeface="Wingdings" pitchFamily="2" charset="2"/>
              <a:buChar char="v"/>
            </a:pPr>
            <a:r>
              <a:rPr lang="is-IS" sz="2400" dirty="0" smtClean="0"/>
              <a:t>Sjá nánar: </a:t>
            </a:r>
            <a:r>
              <a:rPr lang="en-US" sz="2400" dirty="0" smtClean="0">
                <a:hlinkClick r:id="rId2"/>
              </a:rPr>
              <a:t>http://www.hi.is/</a:t>
            </a:r>
            <a:r>
              <a:rPr lang="en-US" sz="2400" dirty="0" err="1" smtClean="0">
                <a:hlinkClick r:id="rId2"/>
              </a:rPr>
              <a:t>adalvefur</a:t>
            </a:r>
            <a:r>
              <a:rPr lang="en-US" sz="2400" dirty="0" smtClean="0">
                <a:hlinkClick r:id="rId2"/>
              </a:rPr>
              <a:t>/</a:t>
            </a:r>
            <a:r>
              <a:rPr lang="en-US" sz="2400" dirty="0" err="1" smtClean="0">
                <a:hlinkClick r:id="rId2"/>
              </a:rPr>
              <a:t>reglur_um_inntokuskilyrdi_i_grunnnám</a:t>
            </a:r>
            <a:r>
              <a:rPr lang="is-IS" sz="2400" dirty="0" smtClean="0"/>
              <a:t> </a:t>
            </a:r>
          </a:p>
          <a:p>
            <a:pPr lvl="1"/>
            <a:endParaRPr lang="is-IS" dirty="0" smtClean="0"/>
          </a:p>
          <a:p>
            <a:pPr lvl="1"/>
            <a:endParaRPr lang="is-IS" dirty="0" smtClean="0"/>
          </a:p>
          <a:p>
            <a:pPr lvl="1"/>
            <a:endParaRPr lang="is-I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b="1" u="sng" dirty="0" smtClean="0"/>
              <a:t>Námsmöguleikar að lokinni Starfsmenntun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400" dirty="0" smtClean="0"/>
              <a:t>Viðbótarnám til undirbúnings fyrir háskólanám</a:t>
            </a:r>
          </a:p>
          <a:p>
            <a:pPr>
              <a:buFontTx/>
              <a:buChar char="-"/>
            </a:pPr>
            <a:r>
              <a:rPr lang="is-IS" sz="2400" dirty="0" smtClean="0"/>
              <a:t>Frá framhaldsskólum</a:t>
            </a:r>
          </a:p>
          <a:p>
            <a:pPr>
              <a:buFontTx/>
              <a:buChar char="-"/>
            </a:pPr>
            <a:r>
              <a:rPr lang="is-IS" sz="2400" dirty="0" smtClean="0"/>
              <a:t>Sumir háskólar bjóða upp á frumgreinanám/háskólabrýr, s.s. Keilir, Háskólinn á Bifröst og Háskólinn í Reykjavík</a:t>
            </a:r>
          </a:p>
          <a:p>
            <a:pPr>
              <a:buNone/>
            </a:pPr>
            <a:endParaRPr lang="is-IS" sz="2400" dirty="0" smtClean="0"/>
          </a:p>
          <a:p>
            <a:pPr>
              <a:buFont typeface="Wingdings" pitchFamily="2" charset="2"/>
              <a:buChar char="v"/>
            </a:pPr>
            <a:r>
              <a:rPr lang="is-IS" sz="2400" dirty="0" smtClean="0"/>
              <a:t>Háskólanám á viðkomandi sviði</a:t>
            </a:r>
          </a:p>
          <a:p>
            <a:pPr>
              <a:buNone/>
            </a:pPr>
            <a:endParaRPr lang="is-IS" sz="2400" dirty="0" smtClean="0"/>
          </a:p>
          <a:p>
            <a:pPr>
              <a:buFont typeface="Wingdings" pitchFamily="2" charset="2"/>
              <a:buChar char="v"/>
            </a:pPr>
            <a:r>
              <a:rPr lang="is-IS" sz="2400" dirty="0" smtClean="0"/>
              <a:t>Iðnmeistaranám</a:t>
            </a:r>
          </a:p>
          <a:p>
            <a:pPr>
              <a:buNone/>
            </a:pPr>
            <a:endParaRPr lang="is-IS" sz="2400" dirty="0" smtClean="0"/>
          </a:p>
          <a:p>
            <a:pPr>
              <a:buFont typeface="Wingdings" pitchFamily="2" charset="2"/>
              <a:buChar char="v"/>
            </a:pPr>
            <a:r>
              <a:rPr lang="is-IS" sz="2400" dirty="0" smtClean="0"/>
              <a:t>Háskólanám erlendis</a:t>
            </a:r>
            <a:endParaRPr lang="en-US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s-IS" b="1" u="sng" dirty="0" smtClean="0"/>
              <a:t>Sérstaða starfsmenntunar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800" dirty="0" smtClean="0"/>
              <a:t>Er nám sem í mörgum tilfellum veitir ákveðin starfsréttindi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Lýkur oft með sveinsprófi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Er tengt atvinnulífinu og hluti námsins felst í vinnustaðanámi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Er skapandi nám </a:t>
            </a: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Veitir í sumum tilfellum alþjóðleg réttindi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Býður upp á framhaldsmenntun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is-IS" b="1" u="sng" dirty="0" smtClean="0"/>
              <a:t>Starfsmenntun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54461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is-IS" sz="2800" dirty="0" smtClean="0"/>
              <a:t>Mikil þörf fyrir fólki í atvinnulífinu með starfsmenntun. Sjáum fram á skort á t.d, rafvirkjum, pípurum, vélstjórum, húsasmiðum, sjúkraliðum og í málmiðngreinum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Mikill vöxtur í skapandi greinum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Mikill vöxtur í greinum tengdum tölvuleikjagerð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Tekjumöguleikar góðir – lífstekjur iðnarmanna hærri en margra háskólamenntaðra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Atvinnuöryggi almennt gott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Rannsóknir sýna að þeir sem vinna við iðngreinar eru almennt ánægðir í starfi og myndu mæla með sínu starfi við aðra.</a:t>
            </a:r>
          </a:p>
          <a:p>
            <a:pPr>
              <a:buNone/>
            </a:pPr>
            <a:endParaRPr lang="is-IS" dirty="0" smtClean="0"/>
          </a:p>
          <a:p>
            <a:pPr>
              <a:buNone/>
            </a:pPr>
            <a:endParaRPr lang="is-I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s-IS" b="1" u="sng" dirty="0" smtClean="0"/>
              <a:t>Innritun í framhaldsskóla</a:t>
            </a:r>
            <a:endParaRPr lang="is-I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003232" cy="587727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800" dirty="0" smtClean="0"/>
              <a:t>Foreldrar/forráðamenn fá sent kynningarbréf vegna innritunar.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Veflyklar verða sendir til grunnskólanna og afhentir nemendum þar. 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>
                <a:hlinkClick r:id="rId2"/>
              </a:rPr>
              <a:t>Menntagátt</a:t>
            </a:r>
            <a:r>
              <a:rPr lang="is-IS" sz="2800" dirty="0" smtClean="0"/>
              <a:t> er upplýsingasíða um framhaldsskóla og þar inni er hægt að gerast vinur síðunnar á </a:t>
            </a:r>
            <a:r>
              <a:rPr lang="is-IS" sz="2800" dirty="0" err="1" smtClean="0"/>
              <a:t>facebook</a:t>
            </a:r>
            <a:r>
              <a:rPr lang="is-IS" sz="2800" dirty="0" smtClean="0"/>
              <a:t>. Innritun í framhaldsskóla fer fram á Menntagátt.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 </a:t>
            </a:r>
            <a:r>
              <a:rPr lang="is-IS" sz="2800" dirty="0" smtClean="0">
                <a:hlinkClick r:id="rId3"/>
              </a:rPr>
              <a:t>Námsmatsstofnun</a:t>
            </a:r>
            <a:r>
              <a:rPr lang="is-IS" sz="2800" dirty="0" smtClean="0"/>
              <a:t> hefur umsjón með framkvæmd innritunarmála en Menntamálaráðuneytið hefur eftirlit með því að allir nemendur fái lausn sinna mála.</a:t>
            </a:r>
          </a:p>
          <a:p>
            <a:pPr>
              <a:buFont typeface="Wingdings" pitchFamily="2" charset="2"/>
              <a:buChar char="v"/>
            </a:pPr>
            <a:endParaRPr lang="is-I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s-IS" b="1" u="sng" dirty="0" smtClean="0"/>
              <a:t>Innritunarferlið</a:t>
            </a:r>
            <a:endParaRPr lang="is-I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003232" cy="547260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s-IS" sz="2800" b="1" dirty="0" err="1" smtClean="0"/>
              <a:t>Forinnritun</a:t>
            </a:r>
            <a:r>
              <a:rPr lang="is-IS" sz="2800" b="1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Nemendur sækja um tvo skóla og setja í fyrsta val þann skóla sem þeir vilja helst fara í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Nemendur velja sér tvær brautir í hvorum skóla og setja í fyrsta val þá braut sem þeir vilja helst fara á</a:t>
            </a:r>
          </a:p>
          <a:p>
            <a:pPr>
              <a:buNone/>
            </a:pPr>
            <a:r>
              <a:rPr lang="is-IS" sz="2800" b="1" dirty="0" err="1" smtClean="0"/>
              <a:t>Lokainnritun</a:t>
            </a:r>
            <a:r>
              <a:rPr lang="is-IS" sz="2800" b="1" dirty="0" smtClean="0"/>
              <a:t>: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Ef áhugi eða forsendur hafa ekki breyst frá </a:t>
            </a:r>
            <a:r>
              <a:rPr lang="is-IS" sz="2800" dirty="0" err="1" smtClean="0"/>
              <a:t>forinnritun</a:t>
            </a:r>
            <a:r>
              <a:rPr lang="is-IS" sz="2800" dirty="0" smtClean="0"/>
              <a:t>, þarf ekki að breyta neinu í skráningu, þ.e. umsókn úr </a:t>
            </a:r>
            <a:r>
              <a:rPr lang="is-IS" sz="2800" dirty="0" err="1" smtClean="0"/>
              <a:t>forinnritun</a:t>
            </a:r>
            <a:r>
              <a:rPr lang="is-IS" sz="2800" dirty="0" smtClean="0"/>
              <a:t> gildir en mikilvægt er að </a:t>
            </a:r>
            <a:r>
              <a:rPr lang="is-IS" sz="2800" dirty="0" smtClean="0">
                <a:solidFill>
                  <a:srgbClr val="FF0000"/>
                </a:solidFill>
              </a:rPr>
              <a:t>muna að staðfesta </a:t>
            </a:r>
            <a:r>
              <a:rPr lang="is-IS" sz="2800" dirty="0" smtClean="0"/>
              <a:t>umsóknina svo hún verði gild og skólarnir sjái umsóknina í kerfinu</a:t>
            </a:r>
          </a:p>
          <a:p>
            <a:pPr>
              <a:buFont typeface="Wingdings" pitchFamily="2" charset="2"/>
              <a:buChar char="v"/>
            </a:pPr>
            <a:r>
              <a:rPr lang="is-IS" sz="2800" dirty="0" smtClean="0"/>
              <a:t>Nemendur sem vilja geta breytt umsóknum til miðnættis 10. júní</a:t>
            </a:r>
          </a:p>
          <a:p>
            <a:pPr>
              <a:buFont typeface="Wingdings" pitchFamily="2" charset="2"/>
              <a:buChar char="v"/>
            </a:pPr>
            <a:endParaRPr lang="is-I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s-IS" b="1" u="sng" dirty="0"/>
              <a:t>Innritun í framhaldsskóla</a:t>
            </a:r>
            <a:endParaRPr lang="en-US" b="1" u="sng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1052736"/>
            <a:ext cx="8229600" cy="56886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is-IS" sz="2400" dirty="0" smtClean="0">
                <a:latin typeface="+mj-lt"/>
              </a:rPr>
              <a:t>Ef </a:t>
            </a:r>
            <a:r>
              <a:rPr lang="is-IS" sz="2400" dirty="0">
                <a:latin typeface="+mj-lt"/>
              </a:rPr>
              <a:t>um er að ræða vottorð eða sérstakar upplýsingar, t.d. um fötlun eða lesblindu, þá </a:t>
            </a:r>
            <a:r>
              <a:rPr lang="is-IS" sz="2400" dirty="0" smtClean="0">
                <a:latin typeface="+mj-lt"/>
              </a:rPr>
              <a:t>er það á ábyrgð nemandans / forráðamanns að </a:t>
            </a:r>
            <a:r>
              <a:rPr lang="is-IS" sz="2400" dirty="0">
                <a:latin typeface="+mj-lt"/>
              </a:rPr>
              <a:t>senda viðkomandi </a:t>
            </a:r>
            <a:r>
              <a:rPr lang="is-IS" sz="2400" dirty="0" smtClean="0">
                <a:latin typeface="+mj-lt"/>
              </a:rPr>
              <a:t>skóla þær upplýsingar þegar hann hefur nám, þær berast ekki sjálfkrafa milli skólastiga. </a:t>
            </a:r>
            <a:br>
              <a:rPr lang="is-IS" sz="2400" dirty="0" smtClean="0">
                <a:latin typeface="+mj-lt"/>
              </a:rPr>
            </a:br>
            <a:endParaRPr lang="is-IS" sz="24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400" dirty="0">
                <a:latin typeface="+mj-lt"/>
              </a:rPr>
              <a:t> </a:t>
            </a:r>
            <a:r>
              <a:rPr lang="is-IS" sz="2400" dirty="0" smtClean="0">
                <a:latin typeface="+mj-lt"/>
              </a:rPr>
              <a:t>Í áfangaskólum eru töflubreytingar áður en skóli hefst, þá geta nemendur/forráðamenn komið með óskir um námsálag.</a:t>
            </a:r>
            <a:br>
              <a:rPr lang="is-IS" sz="2400" dirty="0" smtClean="0">
                <a:latin typeface="+mj-lt"/>
              </a:rPr>
            </a:br>
            <a:endParaRPr lang="is-IS" sz="24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400" dirty="0" smtClean="0">
                <a:latin typeface="+mj-lt"/>
              </a:rPr>
              <a:t>Vorið 2013 fengu </a:t>
            </a:r>
            <a:r>
              <a:rPr lang="en-US" sz="2400" dirty="0" smtClean="0"/>
              <a:t>85.17% </a:t>
            </a:r>
            <a:r>
              <a:rPr lang="en-US" sz="2400" dirty="0" err="1" smtClean="0"/>
              <a:t>nemenda</a:t>
            </a:r>
            <a:r>
              <a:rPr lang="en-US" sz="2400" dirty="0" smtClean="0"/>
              <a:t> </a:t>
            </a:r>
            <a:r>
              <a:rPr lang="en-US" sz="2400" dirty="0" err="1" smtClean="0"/>
              <a:t>skólavist</a:t>
            </a:r>
            <a:r>
              <a:rPr lang="en-US" sz="2400" dirty="0" smtClean="0"/>
              <a:t> í </a:t>
            </a:r>
            <a:r>
              <a:rPr lang="en-US" sz="2400" dirty="0" err="1" smtClean="0"/>
              <a:t>þeim</a:t>
            </a:r>
            <a:r>
              <a:rPr lang="en-US" sz="2400" dirty="0" smtClean="0"/>
              <a:t> </a:t>
            </a:r>
            <a:r>
              <a:rPr lang="en-US" sz="2400" dirty="0" err="1" smtClean="0"/>
              <a:t>skóla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þeir</a:t>
            </a:r>
            <a:r>
              <a:rPr lang="en-US" sz="2400" dirty="0" smtClean="0"/>
              <a:t> </a:t>
            </a:r>
            <a:r>
              <a:rPr lang="en-US" sz="2400" dirty="0" err="1" smtClean="0"/>
              <a:t>völdu</a:t>
            </a:r>
            <a:r>
              <a:rPr lang="en-US" sz="2400" dirty="0" smtClean="0"/>
              <a:t> í </a:t>
            </a:r>
            <a:r>
              <a:rPr lang="en-US" sz="2400" dirty="0" err="1" smtClean="0"/>
              <a:t>fyrsta</a:t>
            </a:r>
            <a:r>
              <a:rPr lang="en-US" sz="2400" dirty="0" smtClean="0"/>
              <a:t> </a:t>
            </a:r>
            <a:r>
              <a:rPr lang="en-US" sz="2400" dirty="0" err="1" smtClean="0"/>
              <a:t>vali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12.36% í </a:t>
            </a:r>
            <a:r>
              <a:rPr lang="en-US" sz="2400" dirty="0" err="1" smtClean="0"/>
              <a:t>öðru</a:t>
            </a:r>
            <a:r>
              <a:rPr lang="en-US" sz="2400" dirty="0" smtClean="0"/>
              <a:t> </a:t>
            </a:r>
            <a:r>
              <a:rPr lang="en-US" sz="2400" dirty="0" err="1" smtClean="0"/>
              <a:t>vali</a:t>
            </a:r>
            <a:r>
              <a:rPr lang="en-US" sz="2400" dirty="0" smtClean="0"/>
              <a:t>. Alls </a:t>
            </a:r>
            <a:r>
              <a:rPr lang="en-US" sz="2400" dirty="0" err="1" smtClean="0"/>
              <a:t>fengu</a:t>
            </a:r>
            <a:r>
              <a:rPr lang="en-US" sz="2400" dirty="0" smtClean="0"/>
              <a:t> </a:t>
            </a:r>
            <a:r>
              <a:rPr lang="en-US" sz="2400" dirty="0" err="1" smtClean="0"/>
              <a:t>því</a:t>
            </a:r>
            <a:r>
              <a:rPr lang="en-US" sz="2400" dirty="0" smtClean="0"/>
              <a:t> 97.53% </a:t>
            </a:r>
            <a:r>
              <a:rPr lang="en-US" sz="2400" dirty="0" err="1" smtClean="0"/>
              <a:t>nemenda</a:t>
            </a:r>
            <a:r>
              <a:rPr lang="en-US" sz="2400" dirty="0" smtClean="0"/>
              <a:t> </a:t>
            </a:r>
            <a:r>
              <a:rPr lang="en-US" sz="2400" dirty="0" err="1" smtClean="0"/>
              <a:t>skólavist</a:t>
            </a:r>
            <a:r>
              <a:rPr lang="en-US" sz="2400" dirty="0" smtClean="0"/>
              <a:t> í </a:t>
            </a:r>
            <a:r>
              <a:rPr lang="en-US" sz="2400" dirty="0" err="1" smtClean="0"/>
              <a:t>þeim</a:t>
            </a:r>
            <a:r>
              <a:rPr lang="en-US" sz="2400" dirty="0" smtClean="0"/>
              <a:t> </a:t>
            </a:r>
            <a:r>
              <a:rPr lang="en-US" sz="2400" dirty="0" err="1" smtClean="0"/>
              <a:t>skólum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þeir</a:t>
            </a:r>
            <a:r>
              <a:rPr lang="en-US" sz="2400" dirty="0" smtClean="0"/>
              <a:t> </a:t>
            </a:r>
            <a:r>
              <a:rPr lang="en-US" sz="2400" dirty="0" err="1" smtClean="0"/>
              <a:t>óskuðu</a:t>
            </a:r>
            <a:r>
              <a:rPr lang="en-US" sz="2400" dirty="0" smtClean="0"/>
              <a:t> </a:t>
            </a:r>
            <a:r>
              <a:rPr lang="en-US" sz="2400" dirty="0" err="1" smtClean="0"/>
              <a:t>eftir</a:t>
            </a:r>
            <a:r>
              <a:rPr lang="en-US" sz="2400" dirty="0" smtClean="0"/>
              <a:t>. Í </a:t>
            </a:r>
            <a:r>
              <a:rPr lang="en-US" sz="2400" dirty="0" err="1" smtClean="0"/>
              <a:t>kringum</a:t>
            </a:r>
            <a:r>
              <a:rPr lang="en-US" sz="2400" dirty="0" smtClean="0"/>
              <a:t> 100 </a:t>
            </a:r>
            <a:r>
              <a:rPr lang="en-US" sz="2400" dirty="0" err="1" smtClean="0"/>
              <a:t>nemendur</a:t>
            </a:r>
            <a:r>
              <a:rPr lang="en-US" sz="2400" dirty="0" smtClean="0"/>
              <a:t> </a:t>
            </a:r>
            <a:r>
              <a:rPr lang="en-US" sz="2400" dirty="0" err="1" smtClean="0"/>
              <a:t>af</a:t>
            </a:r>
            <a:r>
              <a:rPr lang="en-US" sz="2400" dirty="0" smtClean="0"/>
              <a:t> 4.141 </a:t>
            </a:r>
            <a:r>
              <a:rPr lang="en-US" sz="2400" dirty="0" err="1" smtClean="0"/>
              <a:t>komust</a:t>
            </a:r>
            <a:r>
              <a:rPr lang="en-US" sz="2400" dirty="0" smtClean="0"/>
              <a:t> </a:t>
            </a:r>
            <a:r>
              <a:rPr lang="en-US" sz="2400" dirty="0" err="1" smtClean="0"/>
              <a:t>ekki</a:t>
            </a:r>
            <a:r>
              <a:rPr lang="en-US" sz="2400" dirty="0" smtClean="0"/>
              <a:t> inn í </a:t>
            </a:r>
            <a:r>
              <a:rPr lang="en-US" sz="2400" dirty="0" err="1" smtClean="0"/>
              <a:t>þá</a:t>
            </a:r>
            <a:r>
              <a:rPr lang="en-US" sz="2400" dirty="0" smtClean="0"/>
              <a:t> </a:t>
            </a:r>
            <a:r>
              <a:rPr lang="en-US" sz="2400" dirty="0" err="1" smtClean="0"/>
              <a:t>skóla</a:t>
            </a:r>
            <a:r>
              <a:rPr lang="en-US" sz="2400" dirty="0" smtClean="0"/>
              <a:t> </a:t>
            </a:r>
            <a:r>
              <a:rPr lang="en-US" sz="2400" dirty="0" err="1" smtClean="0"/>
              <a:t>sem</a:t>
            </a:r>
            <a:r>
              <a:rPr lang="en-US" sz="2400" dirty="0" smtClean="0"/>
              <a:t> </a:t>
            </a:r>
            <a:r>
              <a:rPr lang="en-US" sz="2400" dirty="0" err="1" smtClean="0"/>
              <a:t>þau</a:t>
            </a:r>
            <a:r>
              <a:rPr lang="en-US" sz="2400" dirty="0" smtClean="0"/>
              <a:t> </a:t>
            </a:r>
            <a:r>
              <a:rPr lang="en-US" sz="2400" dirty="0" err="1" smtClean="0"/>
              <a:t>völdu</a:t>
            </a:r>
            <a:r>
              <a:rPr lang="en-US" sz="2400" dirty="0" smtClean="0"/>
              <a:t> </a:t>
            </a:r>
            <a:r>
              <a:rPr lang="en-US" sz="2400" dirty="0" err="1" smtClean="0"/>
              <a:t>sér</a:t>
            </a:r>
            <a:r>
              <a:rPr lang="en-US" sz="2400" dirty="0" smtClean="0"/>
              <a:t> </a:t>
            </a:r>
            <a:r>
              <a:rPr lang="en-US" sz="2400" dirty="0" err="1" smtClean="0"/>
              <a:t>og</a:t>
            </a:r>
            <a:r>
              <a:rPr lang="en-US" sz="2400" dirty="0" smtClean="0"/>
              <a:t> </a:t>
            </a:r>
            <a:r>
              <a:rPr lang="en-US" sz="2400" dirty="0" err="1" smtClean="0"/>
              <a:t>var</a:t>
            </a:r>
            <a:r>
              <a:rPr lang="en-US" sz="2400" dirty="0" smtClean="0"/>
              <a:t> </a:t>
            </a:r>
            <a:r>
              <a:rPr lang="en-US" sz="2400" dirty="0" err="1" smtClean="0"/>
              <a:t>þeim</a:t>
            </a:r>
            <a:r>
              <a:rPr lang="en-US" sz="2400" dirty="0" smtClean="0"/>
              <a:t> </a:t>
            </a:r>
            <a:r>
              <a:rPr lang="en-US" sz="2400" dirty="0" err="1" smtClean="0"/>
              <a:t>því</a:t>
            </a:r>
            <a:r>
              <a:rPr lang="en-US" sz="2400" dirty="0" smtClean="0"/>
              <a:t> </a:t>
            </a:r>
            <a:r>
              <a:rPr lang="en-US" sz="2400" dirty="0" err="1" smtClean="0"/>
              <a:t>fundin</a:t>
            </a:r>
            <a:r>
              <a:rPr lang="en-US" sz="2400" dirty="0" smtClean="0"/>
              <a:t> </a:t>
            </a:r>
            <a:r>
              <a:rPr lang="en-US" sz="2400" dirty="0" err="1" smtClean="0"/>
              <a:t>skólavist</a:t>
            </a:r>
            <a:r>
              <a:rPr lang="en-US" sz="2400" dirty="0" smtClean="0"/>
              <a:t> í </a:t>
            </a:r>
            <a:r>
              <a:rPr lang="en-US" sz="2400" dirty="0" err="1" smtClean="0"/>
              <a:t>öðrum</a:t>
            </a:r>
            <a:r>
              <a:rPr lang="en-US" sz="2400" dirty="0" smtClean="0"/>
              <a:t> </a:t>
            </a:r>
            <a:r>
              <a:rPr lang="en-US" sz="2400" dirty="0" err="1" smtClean="0"/>
              <a:t>skólum</a:t>
            </a:r>
            <a:r>
              <a:rPr lang="en-US" sz="2400" dirty="0" smtClean="0"/>
              <a:t>. </a:t>
            </a:r>
            <a:r>
              <a:rPr lang="en-US" sz="1400" dirty="0" err="1" smtClean="0">
                <a:hlinkClick r:id="rId3"/>
              </a:rPr>
              <a:t>Heimild</a:t>
            </a:r>
            <a:r>
              <a:rPr lang="en-US" sz="1400" dirty="0" smtClean="0">
                <a:hlinkClick r:id="rId3"/>
              </a:rPr>
              <a:t>: </a:t>
            </a:r>
            <a:r>
              <a:rPr lang="en-US" sz="1400" dirty="0" err="1" smtClean="0">
                <a:hlinkClick r:id="rId3"/>
              </a:rPr>
              <a:t>Heimasíða</a:t>
            </a:r>
            <a:r>
              <a:rPr lang="en-US" sz="1400" dirty="0" smtClean="0">
                <a:hlinkClick r:id="rId3"/>
              </a:rPr>
              <a:t> </a:t>
            </a:r>
            <a:r>
              <a:rPr lang="en-US" sz="1400" dirty="0" err="1" smtClean="0">
                <a:hlinkClick r:id="rId3"/>
              </a:rPr>
              <a:t>Menntamálaráðuneytisins</a:t>
            </a:r>
            <a:endParaRPr lang="en-US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908720"/>
          </a:xfrm>
        </p:spPr>
        <p:txBody>
          <a:bodyPr/>
          <a:lstStyle/>
          <a:p>
            <a:r>
              <a:rPr lang="is-IS" b="1" u="sng" dirty="0"/>
              <a:t>Innritun í framhaldsskóla</a:t>
            </a:r>
            <a:endParaRPr lang="en-US" b="1" u="sng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0" y="980728"/>
            <a:ext cx="8388424" cy="5688632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endParaRPr lang="is-IS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Allir nemendur eiga rétt á námi við sitt hæfi í samræmi við óskir og hæfni. Framhaldsskólar bjóða nú upp á um það bil </a:t>
            </a:r>
            <a:r>
              <a:rPr lang="is-IS" sz="2800" b="1" dirty="0" smtClean="0">
                <a:latin typeface="+mj-lt"/>
              </a:rPr>
              <a:t>100 námsbrautir</a:t>
            </a:r>
            <a:r>
              <a:rPr lang="is-IS" sz="2800" dirty="0" smtClean="0">
                <a:latin typeface="+mj-lt"/>
              </a:rPr>
              <a:t>, þar af </a:t>
            </a:r>
            <a:r>
              <a:rPr lang="is-IS" sz="2800" b="1" dirty="0" smtClean="0">
                <a:latin typeface="+mj-lt"/>
              </a:rPr>
              <a:t>87 starfsnámsbrautir</a:t>
            </a:r>
          </a:p>
          <a:p>
            <a:pPr>
              <a:buNone/>
            </a:pPr>
            <a:endParaRPr lang="is-IS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Námsbrautirnar eru ólíkar að lengd og inntaki en námslengd getur verið frá einni til tíu anna. </a:t>
            </a:r>
          </a:p>
          <a:p>
            <a:pPr>
              <a:buNone/>
            </a:pPr>
            <a:endParaRPr lang="is-IS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is-IS" sz="2800" dirty="0" smtClean="0">
                <a:latin typeface="+mj-lt"/>
              </a:rPr>
              <a:t>Af öllum námsbrautum eru leiðir til frekara náms.</a:t>
            </a:r>
          </a:p>
          <a:p>
            <a:pPr>
              <a:buNone/>
            </a:pPr>
            <a:r>
              <a:rPr lang="is-IS" dirty="0" smtClean="0">
                <a:latin typeface="+mj-lt"/>
              </a:rPr>
              <a:t> </a:t>
            </a:r>
          </a:p>
          <a:p>
            <a:pPr>
              <a:buNone/>
            </a:pPr>
            <a:endParaRPr lang="is-I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u="sng" dirty="0" smtClean="0"/>
              <a:t>Hátt brotthvarf á Íslandi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is-IS" dirty="0" smtClean="0"/>
              <a:t>Brotthvarf á Íslandi með því mesta í Evrópu</a:t>
            </a:r>
          </a:p>
          <a:p>
            <a:pPr>
              <a:buNone/>
            </a:pPr>
            <a:endParaRPr lang="is-IS" dirty="0" smtClean="0"/>
          </a:p>
          <a:p>
            <a:pPr>
              <a:buFont typeface="Wingdings" pitchFamily="2" charset="2"/>
              <a:buChar char="v"/>
            </a:pPr>
            <a:r>
              <a:rPr lang="en-US" dirty="0"/>
              <a:t>45% </a:t>
            </a:r>
            <a:r>
              <a:rPr lang="en-US" dirty="0" err="1"/>
              <a:t>nemenda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innritast</a:t>
            </a:r>
            <a:r>
              <a:rPr lang="en-US" dirty="0"/>
              <a:t> í </a:t>
            </a:r>
            <a:r>
              <a:rPr lang="en-US" dirty="0" err="1" smtClean="0"/>
              <a:t>framhaldsskóla</a:t>
            </a:r>
            <a:r>
              <a:rPr lang="en-US" dirty="0" smtClean="0"/>
              <a:t> </a:t>
            </a:r>
            <a:r>
              <a:rPr lang="en-US" dirty="0"/>
              <a:t>í </a:t>
            </a:r>
            <a:r>
              <a:rPr lang="en-US" dirty="0" err="1"/>
              <a:t>fyrsta</a:t>
            </a:r>
            <a:r>
              <a:rPr lang="en-US" dirty="0"/>
              <a:t> </a:t>
            </a:r>
            <a:r>
              <a:rPr lang="en-US" dirty="0" err="1"/>
              <a:t>sinn</a:t>
            </a:r>
            <a:r>
              <a:rPr lang="en-US" dirty="0"/>
              <a:t> </a:t>
            </a:r>
            <a:r>
              <a:rPr lang="en-US" dirty="0" err="1"/>
              <a:t>ljúka</a:t>
            </a:r>
            <a:r>
              <a:rPr lang="en-US" dirty="0"/>
              <a:t> </a:t>
            </a:r>
            <a:r>
              <a:rPr lang="en-US" dirty="0" err="1"/>
              <a:t>einhverri</a:t>
            </a:r>
            <a:r>
              <a:rPr lang="en-US" dirty="0"/>
              <a:t> </a:t>
            </a:r>
            <a:r>
              <a:rPr lang="en-US" dirty="0" err="1"/>
              <a:t>prófgráðu</a:t>
            </a:r>
            <a:r>
              <a:rPr lang="en-US" dirty="0"/>
              <a:t> á </a:t>
            </a:r>
            <a:r>
              <a:rPr lang="en-US" dirty="0" err="1"/>
              <a:t>fjórum</a:t>
            </a:r>
            <a:r>
              <a:rPr lang="en-US" dirty="0"/>
              <a:t> </a:t>
            </a:r>
            <a:r>
              <a:rPr lang="en-US" dirty="0" err="1"/>
              <a:t>árum</a:t>
            </a:r>
            <a:r>
              <a:rPr lang="en-US" dirty="0"/>
              <a:t> </a:t>
            </a:r>
            <a:r>
              <a:rPr lang="en-US" dirty="0" err="1"/>
              <a:t>eða</a:t>
            </a:r>
            <a:r>
              <a:rPr lang="en-US" dirty="0"/>
              <a:t> </a:t>
            </a:r>
            <a:r>
              <a:rPr lang="en-US" dirty="0" err="1"/>
              <a:t>minna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is-IS" dirty="0" smtClean="0"/>
              <a:t>Sambærilegar tölur eru </a:t>
            </a:r>
            <a:r>
              <a:rPr lang="en-US" dirty="0"/>
              <a:t>57</a:t>
            </a:r>
            <a:r>
              <a:rPr lang="en-US" dirty="0" smtClean="0"/>
              <a:t>% í </a:t>
            </a:r>
            <a:r>
              <a:rPr lang="en-US" dirty="0" err="1" smtClean="0"/>
              <a:t>Noregi</a:t>
            </a:r>
            <a:r>
              <a:rPr lang="en-US" dirty="0" smtClean="0"/>
              <a:t> </a:t>
            </a:r>
            <a:r>
              <a:rPr lang="en-US" dirty="0"/>
              <a:t>og 61% í </a:t>
            </a:r>
            <a:r>
              <a:rPr lang="en-US" dirty="0" err="1" smtClean="0"/>
              <a:t>Danmörku</a:t>
            </a:r>
            <a:endParaRPr lang="en-US" dirty="0" smtClean="0"/>
          </a:p>
          <a:p>
            <a:pPr>
              <a:buNone/>
            </a:pPr>
            <a:r>
              <a:rPr lang="en-US" sz="1400" dirty="0" err="1" smtClean="0">
                <a:hlinkClick r:id="rId3"/>
              </a:rPr>
              <a:t>Heimild</a:t>
            </a:r>
            <a:r>
              <a:rPr lang="en-US" sz="1400" dirty="0" smtClean="0">
                <a:hlinkClick r:id="rId3"/>
              </a:rPr>
              <a:t>: </a:t>
            </a:r>
            <a:r>
              <a:rPr lang="en-US" sz="1400" dirty="0" err="1" smtClean="0">
                <a:hlinkClick r:id="rId3"/>
              </a:rPr>
              <a:t>skýrsla</a:t>
            </a:r>
            <a:r>
              <a:rPr lang="en-US" sz="1400" dirty="0" smtClean="0">
                <a:hlinkClick r:id="rId3"/>
              </a:rPr>
              <a:t> </a:t>
            </a:r>
            <a:r>
              <a:rPr lang="en-US" sz="1400" dirty="0" err="1" smtClean="0">
                <a:hlinkClick r:id="rId3"/>
              </a:rPr>
              <a:t>Menntamálaráðuneytisins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u="sng" dirty="0" smtClean="0"/>
              <a:t>Ástæður Brotthvarfs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s-IS" dirty="0" smtClean="0"/>
              <a:t>Vorið 2013 hættu 1002 námi: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25% </a:t>
            </a:r>
            <a:r>
              <a:rPr lang="en-US" dirty="0" err="1" smtClean="0"/>
              <a:t>féllu</a:t>
            </a:r>
            <a:r>
              <a:rPr lang="en-US" dirty="0" smtClean="0"/>
              <a:t> </a:t>
            </a:r>
            <a:r>
              <a:rPr lang="en-US" dirty="0"/>
              <a:t>á </a:t>
            </a:r>
            <a:r>
              <a:rPr lang="en-US" dirty="0" err="1"/>
              <a:t>mætingu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11</a:t>
            </a:r>
            <a:r>
              <a:rPr lang="en-US" dirty="0"/>
              <a:t>% </a:t>
            </a:r>
            <a:r>
              <a:rPr lang="en-US" dirty="0" err="1"/>
              <a:t>fóru</a:t>
            </a:r>
            <a:r>
              <a:rPr lang="en-US" dirty="0"/>
              <a:t> </a:t>
            </a:r>
            <a:r>
              <a:rPr lang="en-US" dirty="0" err="1"/>
              <a:t>út</a:t>
            </a:r>
            <a:r>
              <a:rPr lang="en-US" dirty="0"/>
              <a:t> á </a:t>
            </a:r>
            <a:r>
              <a:rPr lang="en-US" dirty="0" err="1"/>
              <a:t>vinnumarkaðinn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/>
              <a:t>11% </a:t>
            </a:r>
            <a:r>
              <a:rPr lang="en-US" dirty="0" err="1" smtClean="0"/>
              <a:t>hættu</a:t>
            </a:r>
            <a:r>
              <a:rPr lang="en-US" dirty="0" smtClean="0"/>
              <a:t> </a:t>
            </a:r>
            <a:r>
              <a:rPr lang="en-US" dirty="0" err="1" smtClean="0"/>
              <a:t>vegna</a:t>
            </a:r>
            <a:r>
              <a:rPr lang="en-US" dirty="0" smtClean="0"/>
              <a:t> </a:t>
            </a:r>
            <a:r>
              <a:rPr lang="en-US" dirty="0" err="1" smtClean="0"/>
              <a:t>neyslu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andlegra</a:t>
            </a:r>
            <a:r>
              <a:rPr lang="en-US" dirty="0" smtClean="0"/>
              <a:t> </a:t>
            </a:r>
            <a:r>
              <a:rPr lang="en-US" dirty="0" err="1" smtClean="0"/>
              <a:t>veikinda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6% </a:t>
            </a:r>
            <a:r>
              <a:rPr lang="en-US" dirty="0" err="1" smtClean="0"/>
              <a:t>hættu</a:t>
            </a:r>
            <a:r>
              <a:rPr lang="en-US" dirty="0" smtClean="0"/>
              <a:t> </a:t>
            </a:r>
            <a:r>
              <a:rPr lang="en-US" dirty="0" err="1" smtClean="0"/>
              <a:t>vegna</a:t>
            </a:r>
            <a:r>
              <a:rPr lang="en-US" dirty="0" smtClean="0"/>
              <a:t> </a:t>
            </a:r>
            <a:r>
              <a:rPr lang="en-US" dirty="0" err="1" smtClean="0"/>
              <a:t>líkamlegra</a:t>
            </a:r>
            <a:r>
              <a:rPr lang="en-US" dirty="0" smtClean="0"/>
              <a:t> </a:t>
            </a:r>
            <a:r>
              <a:rPr lang="en-US" dirty="0" err="1" smtClean="0"/>
              <a:t>veikinda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6</a:t>
            </a:r>
            <a:r>
              <a:rPr lang="en-US" dirty="0"/>
              <a:t>% </a:t>
            </a:r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vikið</a:t>
            </a:r>
            <a:r>
              <a:rPr lang="en-US" dirty="0"/>
              <a:t> </a:t>
            </a:r>
            <a:r>
              <a:rPr lang="en-US" dirty="0" err="1"/>
              <a:t>úr</a:t>
            </a:r>
            <a:r>
              <a:rPr lang="en-US" dirty="0"/>
              <a:t> </a:t>
            </a:r>
            <a:r>
              <a:rPr lang="en-US" dirty="0" err="1"/>
              <a:t>skóla</a:t>
            </a:r>
            <a:r>
              <a:rPr lang="en-US" dirty="0"/>
              <a:t> </a:t>
            </a:r>
            <a:r>
              <a:rPr lang="en-US" dirty="0" err="1"/>
              <a:t>vegna</a:t>
            </a:r>
            <a:r>
              <a:rPr lang="en-US" dirty="0"/>
              <a:t> </a:t>
            </a:r>
            <a:r>
              <a:rPr lang="en-US" dirty="0" err="1"/>
              <a:t>brots</a:t>
            </a:r>
            <a:r>
              <a:rPr lang="en-US" dirty="0"/>
              <a:t> á </a:t>
            </a:r>
            <a:r>
              <a:rPr lang="en-US" dirty="0" err="1" smtClean="0"/>
              <a:t>skólareglum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5% </a:t>
            </a:r>
            <a:r>
              <a:rPr lang="en-US" dirty="0" err="1" smtClean="0"/>
              <a:t>höfðu</a:t>
            </a:r>
            <a:r>
              <a:rPr lang="en-US" dirty="0" smtClean="0"/>
              <a:t> </a:t>
            </a:r>
            <a:r>
              <a:rPr lang="en-US" dirty="0" err="1" smtClean="0"/>
              <a:t>ekki</a:t>
            </a:r>
            <a:r>
              <a:rPr lang="en-US" dirty="0" smtClean="0"/>
              <a:t> </a:t>
            </a:r>
            <a:r>
              <a:rPr lang="en-US" dirty="0" err="1" smtClean="0"/>
              <a:t>áhuga</a:t>
            </a:r>
            <a:r>
              <a:rPr lang="en-US" dirty="0" smtClean="0"/>
              <a:t> á </a:t>
            </a:r>
            <a:r>
              <a:rPr lang="en-US" dirty="0" err="1" smtClean="0"/>
              <a:t>náminu</a:t>
            </a:r>
            <a:r>
              <a:rPr lang="en-US" dirty="0" smtClean="0"/>
              <a:t> </a:t>
            </a:r>
            <a:r>
              <a:rPr lang="en-US" dirty="0" err="1" smtClean="0"/>
              <a:t>eða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of </a:t>
            </a:r>
            <a:r>
              <a:rPr lang="en-US" dirty="0" err="1" smtClean="0"/>
              <a:t>erfitt</a:t>
            </a:r>
            <a:endParaRPr lang="en-US" dirty="0" smtClean="0"/>
          </a:p>
          <a:p>
            <a:pPr>
              <a:buNone/>
            </a:pPr>
            <a:r>
              <a:rPr lang="en-US" sz="1500" dirty="0" err="1" smtClean="0">
                <a:hlinkClick r:id="rId3"/>
              </a:rPr>
              <a:t>Heimild</a:t>
            </a:r>
            <a:r>
              <a:rPr lang="en-US" sz="1500" dirty="0" smtClean="0">
                <a:hlinkClick r:id="rId3"/>
              </a:rPr>
              <a:t>: </a:t>
            </a:r>
            <a:r>
              <a:rPr lang="en-US" sz="1500" dirty="0" err="1" smtClean="0">
                <a:hlinkClick r:id="rId3"/>
              </a:rPr>
              <a:t>skýrsla</a:t>
            </a:r>
            <a:r>
              <a:rPr lang="en-US" sz="1500" dirty="0" smtClean="0">
                <a:hlinkClick r:id="rId3"/>
              </a:rPr>
              <a:t> </a:t>
            </a:r>
            <a:r>
              <a:rPr lang="en-US" sz="1500" dirty="0" err="1" smtClean="0">
                <a:hlinkClick r:id="rId3"/>
              </a:rPr>
              <a:t>Menntamálaráðuneytisins</a:t>
            </a:r>
            <a:endParaRPr lang="en-US" sz="15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u="sng" dirty="0" smtClean="0"/>
              <a:t>Brotthvarf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2800" dirty="0" err="1"/>
              <a:t>Niðurstöður</a:t>
            </a:r>
            <a:r>
              <a:rPr lang="en-US" sz="2800" dirty="0"/>
              <a:t> </a:t>
            </a:r>
            <a:r>
              <a:rPr lang="en-US" sz="2800" dirty="0" err="1"/>
              <a:t>erlendra</a:t>
            </a:r>
            <a:r>
              <a:rPr lang="en-US" sz="2800" dirty="0"/>
              <a:t> </a:t>
            </a:r>
            <a:r>
              <a:rPr lang="en-US" sz="2800" dirty="0" err="1"/>
              <a:t>rannsókna</a:t>
            </a:r>
            <a:r>
              <a:rPr lang="en-US" sz="2800" dirty="0"/>
              <a:t> </a:t>
            </a:r>
            <a:r>
              <a:rPr lang="en-US" sz="2800" dirty="0" err="1"/>
              <a:t>sýna</a:t>
            </a:r>
            <a:r>
              <a:rPr lang="en-US" sz="2800" dirty="0"/>
              <a:t> </a:t>
            </a:r>
            <a:r>
              <a:rPr lang="en-US" sz="2800" dirty="0" err="1"/>
              <a:t>að</a:t>
            </a:r>
            <a:r>
              <a:rPr lang="en-US" sz="2800" dirty="0"/>
              <a:t> </a:t>
            </a:r>
            <a:r>
              <a:rPr lang="en-US" sz="2800" dirty="0" err="1"/>
              <a:t>ljúki</a:t>
            </a:r>
            <a:r>
              <a:rPr lang="en-US" sz="2800" dirty="0"/>
              <a:t> </a:t>
            </a:r>
            <a:r>
              <a:rPr lang="en-US" sz="2800" dirty="0" err="1"/>
              <a:t>nemendur</a:t>
            </a:r>
            <a:r>
              <a:rPr lang="en-US" sz="2800" dirty="0"/>
              <a:t> </a:t>
            </a:r>
            <a:r>
              <a:rPr lang="en-US" sz="2800" dirty="0" err="1"/>
              <a:t>framhaldsskóla</a:t>
            </a:r>
            <a:r>
              <a:rPr lang="en-US" sz="2800" dirty="0"/>
              <a:t> </a:t>
            </a:r>
            <a:r>
              <a:rPr lang="en-US" sz="2800" dirty="0" err="1"/>
              <a:t>hefur</a:t>
            </a:r>
            <a:r>
              <a:rPr lang="en-US" sz="2800" dirty="0"/>
              <a:t> </a:t>
            </a:r>
            <a:r>
              <a:rPr lang="en-US" sz="2800" dirty="0" err="1"/>
              <a:t>það</a:t>
            </a:r>
            <a:r>
              <a:rPr lang="en-US" sz="2800" dirty="0"/>
              <a:t> </a:t>
            </a:r>
            <a:r>
              <a:rPr lang="en-US" sz="2800" dirty="0" err="1"/>
              <a:t>jákvæð</a:t>
            </a:r>
            <a:r>
              <a:rPr lang="en-US" sz="2800" dirty="0"/>
              <a:t> </a:t>
            </a:r>
            <a:r>
              <a:rPr lang="en-US" sz="2800" dirty="0" err="1"/>
              <a:t>áhrif</a:t>
            </a:r>
            <a:r>
              <a:rPr lang="en-US" sz="2800" dirty="0"/>
              <a:t> á </a:t>
            </a:r>
            <a:r>
              <a:rPr lang="en-US" sz="2800" dirty="0" err="1"/>
              <a:t>atvinnuhorfur</a:t>
            </a:r>
            <a:r>
              <a:rPr lang="en-US" sz="2800" dirty="0"/>
              <a:t>, </a:t>
            </a:r>
            <a:r>
              <a:rPr lang="en-US" sz="2800" dirty="0" err="1"/>
              <a:t>minni</a:t>
            </a:r>
            <a:r>
              <a:rPr lang="en-US" sz="2800" dirty="0"/>
              <a:t> </a:t>
            </a:r>
            <a:r>
              <a:rPr lang="en-US" sz="2800" dirty="0" err="1"/>
              <a:t>ásókn</a:t>
            </a:r>
            <a:r>
              <a:rPr lang="en-US" sz="2800" dirty="0"/>
              <a:t> í </a:t>
            </a:r>
            <a:r>
              <a:rPr lang="en-US" sz="2800" dirty="0" err="1"/>
              <a:t>velferðarþjónustu</a:t>
            </a:r>
            <a:r>
              <a:rPr lang="en-US" sz="2800" dirty="0"/>
              <a:t> og </a:t>
            </a:r>
            <a:r>
              <a:rPr lang="en-US" sz="2800" dirty="0" err="1"/>
              <a:t>bætur</a:t>
            </a:r>
            <a:r>
              <a:rPr lang="en-US" sz="2800" dirty="0"/>
              <a:t> og </a:t>
            </a:r>
            <a:r>
              <a:rPr lang="en-US" sz="2800" dirty="0" err="1"/>
              <a:t>lægri</a:t>
            </a:r>
            <a:r>
              <a:rPr lang="en-US" sz="2800" dirty="0"/>
              <a:t> </a:t>
            </a:r>
            <a:r>
              <a:rPr lang="en-US" sz="2800" dirty="0" err="1"/>
              <a:t>afbrotatíðni</a:t>
            </a:r>
            <a:r>
              <a:rPr lang="en-US" sz="2800" dirty="0"/>
              <a:t>. </a:t>
            </a:r>
            <a:endParaRPr lang="en-US" sz="2800" dirty="0" smtClean="0"/>
          </a:p>
          <a:p>
            <a:pPr marL="11430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v"/>
            </a:pPr>
            <a:r>
              <a:rPr lang="en-US" sz="2800" dirty="0" err="1" smtClean="0"/>
              <a:t>Ekki</a:t>
            </a:r>
            <a:r>
              <a:rPr lang="en-US" sz="2800" dirty="0" smtClean="0"/>
              <a:t> </a:t>
            </a:r>
            <a:r>
              <a:rPr lang="en-US" sz="2800" dirty="0" err="1"/>
              <a:t>hefur</a:t>
            </a:r>
            <a:r>
              <a:rPr lang="en-US" sz="2800" dirty="0"/>
              <a:t> </a:t>
            </a:r>
            <a:r>
              <a:rPr lang="en-US" sz="2800" dirty="0" err="1"/>
              <a:t>verið</a:t>
            </a:r>
            <a:r>
              <a:rPr lang="en-US" sz="2800" dirty="0"/>
              <a:t> </a:t>
            </a:r>
            <a:r>
              <a:rPr lang="en-US" sz="2800" dirty="0" err="1"/>
              <a:t>gerð</a:t>
            </a:r>
            <a:r>
              <a:rPr lang="en-US" sz="2800" dirty="0"/>
              <a:t> </a:t>
            </a:r>
            <a:r>
              <a:rPr lang="en-US" sz="2800" dirty="0" err="1"/>
              <a:t>samsvarandi</a:t>
            </a:r>
            <a:r>
              <a:rPr lang="en-US" sz="2800" dirty="0"/>
              <a:t> </a:t>
            </a:r>
            <a:r>
              <a:rPr lang="en-US" sz="2800" dirty="0" err="1" smtClean="0"/>
              <a:t>könnun</a:t>
            </a:r>
            <a:r>
              <a:rPr lang="en-US" sz="2800" dirty="0"/>
              <a:t> </a:t>
            </a:r>
            <a:r>
              <a:rPr lang="en-US" sz="2800" dirty="0" err="1" smtClean="0"/>
              <a:t>hér</a:t>
            </a:r>
            <a:r>
              <a:rPr lang="en-US" sz="2800" dirty="0" smtClean="0"/>
              <a:t> </a:t>
            </a:r>
            <a:r>
              <a:rPr lang="en-US" sz="2800" dirty="0"/>
              <a:t>á </a:t>
            </a:r>
            <a:r>
              <a:rPr lang="en-US" sz="2800" dirty="0" err="1"/>
              <a:t>landi</a:t>
            </a:r>
            <a:r>
              <a:rPr lang="en-US" sz="2800" dirty="0"/>
              <a:t> en </a:t>
            </a:r>
            <a:r>
              <a:rPr lang="en-US" sz="2800" dirty="0" err="1"/>
              <a:t>ljóst</a:t>
            </a:r>
            <a:r>
              <a:rPr lang="en-US" sz="2800" dirty="0"/>
              <a:t>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að</a:t>
            </a:r>
            <a:r>
              <a:rPr lang="en-US" sz="2800" dirty="0"/>
              <a:t> </a:t>
            </a:r>
            <a:r>
              <a:rPr lang="en-US" sz="2800" dirty="0" err="1"/>
              <a:t>kostnaður</a:t>
            </a:r>
            <a:r>
              <a:rPr lang="en-US" sz="2800" dirty="0"/>
              <a:t> </a:t>
            </a:r>
            <a:r>
              <a:rPr lang="en-US" sz="2800" dirty="0" err="1"/>
              <a:t>vegna</a:t>
            </a:r>
            <a:r>
              <a:rPr lang="en-US" sz="2800" dirty="0"/>
              <a:t> </a:t>
            </a:r>
            <a:r>
              <a:rPr lang="en-US" sz="2800" dirty="0" err="1"/>
              <a:t>brotthvarfs</a:t>
            </a:r>
            <a:r>
              <a:rPr lang="en-US" sz="2800" dirty="0"/>
              <a:t> </a:t>
            </a:r>
            <a:r>
              <a:rPr lang="en-US" sz="2800" dirty="0" err="1"/>
              <a:t>nemenda</a:t>
            </a:r>
            <a:r>
              <a:rPr lang="en-US" sz="2800" dirty="0"/>
              <a:t> á </a:t>
            </a:r>
            <a:r>
              <a:rPr lang="en-US" sz="2800" dirty="0" err="1"/>
              <a:t>Íslandi</a:t>
            </a:r>
            <a:r>
              <a:rPr lang="en-US" sz="2800" dirty="0"/>
              <a:t> </a:t>
            </a: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mikill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2498</TotalTime>
  <Words>1162</Words>
  <Application>Microsoft Office PowerPoint</Application>
  <PresentationFormat>On-screen Show (4:3)</PresentationFormat>
  <Paragraphs>252</Paragraphs>
  <Slides>28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Innritun í framhaldsskóla</vt:lpstr>
      <vt:lpstr>Innritun í framhaldsskóla</vt:lpstr>
      <vt:lpstr>Innritun í framhaldsskóla</vt:lpstr>
      <vt:lpstr>Innritunarferlið</vt:lpstr>
      <vt:lpstr>Innritun í framhaldsskóla</vt:lpstr>
      <vt:lpstr>Innritun í framhaldsskóla</vt:lpstr>
      <vt:lpstr>Hátt brotthvarf á Íslandi</vt:lpstr>
      <vt:lpstr>Ástæður Brotthvarfs</vt:lpstr>
      <vt:lpstr>Brotthvarf</vt:lpstr>
      <vt:lpstr>Brotthvarf – hvað geta foreldrar gert?</vt:lpstr>
      <vt:lpstr>Framhaldsskólinn</vt:lpstr>
      <vt:lpstr>Framhaldsskólinn</vt:lpstr>
      <vt:lpstr>Höfuðborgarsvæðið  </vt:lpstr>
      <vt:lpstr>PowerPoint Presentation</vt:lpstr>
      <vt:lpstr> Skólar sem bjóða upp á nám til starfsmenntunar </vt:lpstr>
      <vt:lpstr>PowerPoint Presentation</vt:lpstr>
      <vt:lpstr>Vesturland</vt:lpstr>
      <vt:lpstr>Vestfirðir</vt:lpstr>
      <vt:lpstr>Norðurland</vt:lpstr>
      <vt:lpstr>Norðurland</vt:lpstr>
      <vt:lpstr>Austurland</vt:lpstr>
      <vt:lpstr>Austurland</vt:lpstr>
      <vt:lpstr>Suðurland</vt:lpstr>
      <vt:lpstr>Námsmöguleikar að námi loknu</vt:lpstr>
      <vt:lpstr>Inntökuskilyrði í háskóla </vt:lpstr>
      <vt:lpstr>Námsmöguleikar að lokinni Starfsmenntun</vt:lpstr>
      <vt:lpstr>Sérstaða starfsmenntunar</vt:lpstr>
      <vt:lpstr>Starfsmenntun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Birgir Edwald</cp:lastModifiedBy>
  <cp:revision>28</cp:revision>
  <dcterms:created xsi:type="dcterms:W3CDTF">2013-11-19T15:08:41Z</dcterms:created>
  <dcterms:modified xsi:type="dcterms:W3CDTF">2014-03-04T09:43:12Z</dcterms:modified>
</cp:coreProperties>
</file>